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70" r:id="rId2"/>
    <p:sldId id="278" r:id="rId3"/>
    <p:sldId id="276" r:id="rId4"/>
    <p:sldId id="257" r:id="rId5"/>
    <p:sldId id="284" r:id="rId6"/>
    <p:sldId id="272" r:id="rId7"/>
    <p:sldId id="258" r:id="rId8"/>
    <p:sldId id="277" r:id="rId9"/>
    <p:sldId id="281" r:id="rId10"/>
    <p:sldId id="259" r:id="rId11"/>
    <p:sldId id="274" r:id="rId12"/>
    <p:sldId id="260" r:id="rId13"/>
    <p:sldId id="261" r:id="rId14"/>
    <p:sldId id="275" r:id="rId15"/>
    <p:sldId id="262" r:id="rId16"/>
    <p:sldId id="269" r:id="rId17"/>
    <p:sldId id="263" r:id="rId18"/>
    <p:sldId id="273" r:id="rId19"/>
    <p:sldId id="279" r:id="rId20"/>
    <p:sldId id="264" r:id="rId21"/>
    <p:sldId id="271" r:id="rId22"/>
    <p:sldId id="280" r:id="rId23"/>
    <p:sldId id="268" r:id="rId24"/>
    <p:sldId id="283" r:id="rId25"/>
    <p:sldId id="265" r:id="rId26"/>
    <p:sldId id="267"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B46C2B-D856-4794-9704-DA2AECD79B14}" type="datetimeFigureOut">
              <a:rPr lang="en-US" smtClean="0"/>
              <a:pPr/>
              <a:t>4/19/2015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2D44A9-360F-492E-BDD0-859116FDC1A5}" type="slidenum">
              <a:rPr lang="en-US" smtClean="0"/>
              <a:pPr/>
              <a:t>‹#›</a:t>
            </a:fld>
            <a:endParaRPr lang="en-US"/>
          </a:p>
        </p:txBody>
      </p:sp>
    </p:spTree>
    <p:extLst>
      <p:ext uri="{BB962C8B-B14F-4D97-AF65-F5344CB8AC3E}">
        <p14:creationId xmlns:p14="http://schemas.microsoft.com/office/powerpoint/2010/main" val="4136653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2D44A9-360F-492E-BDD0-859116FDC1A5}" type="slidenum">
              <a:rPr lang="en-US" smtClean="0"/>
              <a:pPr/>
              <a:t>15</a:t>
            </a:fld>
            <a:endParaRPr lang="en-US"/>
          </a:p>
        </p:txBody>
      </p:sp>
    </p:spTree>
    <p:extLst>
      <p:ext uri="{BB962C8B-B14F-4D97-AF65-F5344CB8AC3E}">
        <p14:creationId xmlns:p14="http://schemas.microsoft.com/office/powerpoint/2010/main" val="245410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CD2F30-DEAC-4C8A-8F54-4C26AC5434FA}" type="datetimeFigureOut">
              <a:rPr lang="en-US" smtClean="0"/>
              <a:pPr/>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8E8FF-74D8-4171-8DA7-2A6A50C27D74}" type="slidenum">
              <a:rPr lang="en-US" smtClean="0"/>
              <a:pPr/>
              <a:t>‹#›</a:t>
            </a:fld>
            <a:endParaRPr lang="en-US"/>
          </a:p>
        </p:txBody>
      </p:sp>
    </p:spTree>
    <p:extLst>
      <p:ext uri="{BB962C8B-B14F-4D97-AF65-F5344CB8AC3E}">
        <p14:creationId xmlns:p14="http://schemas.microsoft.com/office/powerpoint/2010/main" val="3127912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CD2F30-DEAC-4C8A-8F54-4C26AC5434FA}" type="datetimeFigureOut">
              <a:rPr lang="en-US" smtClean="0"/>
              <a:pPr/>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8E8FF-74D8-4171-8DA7-2A6A50C27D74}" type="slidenum">
              <a:rPr lang="en-US" smtClean="0"/>
              <a:pPr/>
              <a:t>‹#›</a:t>
            </a:fld>
            <a:endParaRPr lang="en-US"/>
          </a:p>
        </p:txBody>
      </p:sp>
    </p:spTree>
    <p:extLst>
      <p:ext uri="{BB962C8B-B14F-4D97-AF65-F5344CB8AC3E}">
        <p14:creationId xmlns:p14="http://schemas.microsoft.com/office/powerpoint/2010/main" val="454619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CD2F30-DEAC-4C8A-8F54-4C26AC5434FA}" type="datetimeFigureOut">
              <a:rPr lang="en-US" smtClean="0"/>
              <a:pPr/>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8E8FF-74D8-4171-8DA7-2A6A50C27D74}" type="slidenum">
              <a:rPr lang="en-US" smtClean="0"/>
              <a:pPr/>
              <a:t>‹#›</a:t>
            </a:fld>
            <a:endParaRPr lang="en-US"/>
          </a:p>
        </p:txBody>
      </p:sp>
    </p:spTree>
    <p:extLst>
      <p:ext uri="{BB962C8B-B14F-4D97-AF65-F5344CB8AC3E}">
        <p14:creationId xmlns:p14="http://schemas.microsoft.com/office/powerpoint/2010/main" val="960824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CD2F30-DEAC-4C8A-8F54-4C26AC5434FA}" type="datetimeFigureOut">
              <a:rPr lang="en-US" smtClean="0"/>
              <a:pPr/>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8E8FF-74D8-4171-8DA7-2A6A50C27D74}" type="slidenum">
              <a:rPr lang="en-US" smtClean="0"/>
              <a:pPr/>
              <a:t>‹#›</a:t>
            </a:fld>
            <a:endParaRPr lang="en-US"/>
          </a:p>
        </p:txBody>
      </p:sp>
    </p:spTree>
    <p:extLst>
      <p:ext uri="{BB962C8B-B14F-4D97-AF65-F5344CB8AC3E}">
        <p14:creationId xmlns:p14="http://schemas.microsoft.com/office/powerpoint/2010/main" val="3277578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CD2F30-DEAC-4C8A-8F54-4C26AC5434FA}" type="datetimeFigureOut">
              <a:rPr lang="en-US" smtClean="0"/>
              <a:pPr/>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8E8FF-74D8-4171-8DA7-2A6A50C27D74}" type="slidenum">
              <a:rPr lang="en-US" smtClean="0"/>
              <a:pPr/>
              <a:t>‹#›</a:t>
            </a:fld>
            <a:endParaRPr lang="en-US"/>
          </a:p>
        </p:txBody>
      </p:sp>
    </p:spTree>
    <p:extLst>
      <p:ext uri="{BB962C8B-B14F-4D97-AF65-F5344CB8AC3E}">
        <p14:creationId xmlns:p14="http://schemas.microsoft.com/office/powerpoint/2010/main" val="1417638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CD2F30-DEAC-4C8A-8F54-4C26AC5434FA}" type="datetimeFigureOut">
              <a:rPr lang="en-US" smtClean="0"/>
              <a:pPr/>
              <a:t>4/19/2015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8E8FF-74D8-4171-8DA7-2A6A50C27D74}" type="slidenum">
              <a:rPr lang="en-US" smtClean="0"/>
              <a:pPr/>
              <a:t>‹#›</a:t>
            </a:fld>
            <a:endParaRPr lang="en-US"/>
          </a:p>
        </p:txBody>
      </p:sp>
    </p:spTree>
    <p:extLst>
      <p:ext uri="{BB962C8B-B14F-4D97-AF65-F5344CB8AC3E}">
        <p14:creationId xmlns:p14="http://schemas.microsoft.com/office/powerpoint/2010/main" val="2927232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CD2F30-DEAC-4C8A-8F54-4C26AC5434FA}" type="datetimeFigureOut">
              <a:rPr lang="en-US" smtClean="0"/>
              <a:pPr/>
              <a:t>4/19/2015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28E8FF-74D8-4171-8DA7-2A6A50C27D74}" type="slidenum">
              <a:rPr lang="en-US" smtClean="0"/>
              <a:pPr/>
              <a:t>‹#›</a:t>
            </a:fld>
            <a:endParaRPr lang="en-US"/>
          </a:p>
        </p:txBody>
      </p:sp>
    </p:spTree>
    <p:extLst>
      <p:ext uri="{BB962C8B-B14F-4D97-AF65-F5344CB8AC3E}">
        <p14:creationId xmlns:p14="http://schemas.microsoft.com/office/powerpoint/2010/main" val="1681865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CD2F30-DEAC-4C8A-8F54-4C26AC5434FA}" type="datetimeFigureOut">
              <a:rPr lang="en-US" smtClean="0"/>
              <a:pPr/>
              <a:t>4/19/2015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28E8FF-74D8-4171-8DA7-2A6A50C27D74}" type="slidenum">
              <a:rPr lang="en-US" smtClean="0"/>
              <a:pPr/>
              <a:t>‹#›</a:t>
            </a:fld>
            <a:endParaRPr lang="en-US"/>
          </a:p>
        </p:txBody>
      </p:sp>
    </p:spTree>
    <p:extLst>
      <p:ext uri="{BB962C8B-B14F-4D97-AF65-F5344CB8AC3E}">
        <p14:creationId xmlns:p14="http://schemas.microsoft.com/office/powerpoint/2010/main" val="731514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CD2F30-DEAC-4C8A-8F54-4C26AC5434FA}" type="datetimeFigureOut">
              <a:rPr lang="en-US" smtClean="0"/>
              <a:pPr/>
              <a:t>4/19/2015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28E8FF-74D8-4171-8DA7-2A6A50C27D74}" type="slidenum">
              <a:rPr lang="en-US" smtClean="0"/>
              <a:pPr/>
              <a:t>‹#›</a:t>
            </a:fld>
            <a:endParaRPr lang="en-US"/>
          </a:p>
        </p:txBody>
      </p:sp>
    </p:spTree>
    <p:extLst>
      <p:ext uri="{BB962C8B-B14F-4D97-AF65-F5344CB8AC3E}">
        <p14:creationId xmlns:p14="http://schemas.microsoft.com/office/powerpoint/2010/main" val="668338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CD2F30-DEAC-4C8A-8F54-4C26AC5434FA}" type="datetimeFigureOut">
              <a:rPr lang="en-US" smtClean="0"/>
              <a:pPr/>
              <a:t>4/19/2015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8E8FF-74D8-4171-8DA7-2A6A50C27D74}" type="slidenum">
              <a:rPr lang="en-US" smtClean="0"/>
              <a:pPr/>
              <a:t>‹#›</a:t>
            </a:fld>
            <a:endParaRPr lang="en-US"/>
          </a:p>
        </p:txBody>
      </p:sp>
    </p:spTree>
    <p:extLst>
      <p:ext uri="{BB962C8B-B14F-4D97-AF65-F5344CB8AC3E}">
        <p14:creationId xmlns:p14="http://schemas.microsoft.com/office/powerpoint/2010/main" val="344502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CD2F30-DEAC-4C8A-8F54-4C26AC5434FA}" type="datetimeFigureOut">
              <a:rPr lang="en-US" smtClean="0"/>
              <a:pPr/>
              <a:t>4/19/2015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8E8FF-74D8-4171-8DA7-2A6A50C27D74}" type="slidenum">
              <a:rPr lang="en-US" smtClean="0"/>
              <a:pPr/>
              <a:t>‹#›</a:t>
            </a:fld>
            <a:endParaRPr lang="en-US"/>
          </a:p>
        </p:txBody>
      </p:sp>
    </p:spTree>
    <p:extLst>
      <p:ext uri="{BB962C8B-B14F-4D97-AF65-F5344CB8AC3E}">
        <p14:creationId xmlns:p14="http://schemas.microsoft.com/office/powerpoint/2010/main" val="1909136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CD2F30-DEAC-4C8A-8F54-4C26AC5434FA}" type="datetimeFigureOut">
              <a:rPr lang="en-US" smtClean="0"/>
              <a:pPr/>
              <a:t>4/19/2015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8E8FF-74D8-4171-8DA7-2A6A50C27D74}" type="slidenum">
              <a:rPr lang="en-US" smtClean="0"/>
              <a:pPr/>
              <a:t>‹#›</a:t>
            </a:fld>
            <a:endParaRPr lang="en-US"/>
          </a:p>
        </p:txBody>
      </p:sp>
    </p:spTree>
    <p:extLst>
      <p:ext uri="{BB962C8B-B14F-4D97-AF65-F5344CB8AC3E}">
        <p14:creationId xmlns:p14="http://schemas.microsoft.com/office/powerpoint/2010/main" val="76041667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dyslexia.com/library/information.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www.beatingdyslexia.com/treating-dyslexia.html" TargetMode="External"/><Relationship Id="rId3" Type="http://schemas.openxmlformats.org/officeDocument/2006/relationships/hyperlink" Target="http://www.beatingdyslexia.com/core-exercises.html" TargetMode="External"/><Relationship Id="rId7" Type="http://schemas.openxmlformats.org/officeDocument/2006/relationships/hyperlink" Target="http://www.beatingdyslexia.com/dyslexia-remediation.html" TargetMode="External"/><Relationship Id="rId2" Type="http://schemas.openxmlformats.org/officeDocument/2006/relationships/hyperlink" Target="http://www.beatingdyslexia.com/phonics-help.html" TargetMode="External"/><Relationship Id="rId1" Type="http://schemas.openxmlformats.org/officeDocument/2006/relationships/slideLayout" Target="../slideLayouts/slideLayout2.xml"/><Relationship Id="rId6" Type="http://schemas.openxmlformats.org/officeDocument/2006/relationships/hyperlink" Target="http://www.beatingdyslexia.com/dyslexia-treatments.html" TargetMode="External"/><Relationship Id="rId5" Type="http://schemas.openxmlformats.org/officeDocument/2006/relationships/hyperlink" Target="http://www.beatingdyslexia.com/reading-intervention.html" TargetMode="External"/><Relationship Id="rId4" Type="http://schemas.openxmlformats.org/officeDocument/2006/relationships/hyperlink" Target="http://www.beatingdyslexia.com/convergence-insufficiency.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Removable%20Disk/RPS/Behavior/Daily%20check%20sheet%20by%20hour.pdf" TargetMode="External"/><Relationship Id="rId2" Type="http://schemas.openxmlformats.org/officeDocument/2006/relationships/hyperlink" Target="Removable%20Disk/RPS/Behavior/Rainbow%20chart.pdf" TargetMode="External"/><Relationship Id="rId1" Type="http://schemas.openxmlformats.org/officeDocument/2006/relationships/slideLayout" Target="../slideLayouts/slideLayout2.xml"/><Relationship Id="rId4" Type="http://schemas.openxmlformats.org/officeDocument/2006/relationships/hyperlink" Target="https://www.youtube.com/watch?v=bJnfhYCC-Bo"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IUTAQy45fRI&amp;index=10&amp;list=PLAAPUHjJZz2N4om5YXKxMIJtlzSw75dIq"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www.pbisworld.com/" TargetMode="External"/><Relationship Id="rId3" Type="http://schemas.openxmlformats.org/officeDocument/2006/relationships/hyperlink" Target="http://www.readwritethink.org/" TargetMode="External"/><Relationship Id="rId7" Type="http://schemas.openxmlformats.org/officeDocument/2006/relationships/hyperlink" Target="http://www.interventioncentral.org/" TargetMode="External"/><Relationship Id="rId2" Type="http://schemas.openxmlformats.org/officeDocument/2006/relationships/hyperlink" Target="http://www.fcrr.org/" TargetMode="External"/><Relationship Id="rId1" Type="http://schemas.openxmlformats.org/officeDocument/2006/relationships/slideLayout" Target="../slideLayouts/slideLayout2.xml"/><Relationship Id="rId6" Type="http://schemas.openxmlformats.org/officeDocument/2006/relationships/hyperlink" Target="http://www.learnzillion.com/" TargetMode="External"/><Relationship Id="rId5" Type="http://schemas.openxmlformats.org/officeDocument/2006/relationships/hyperlink" Target="http://www.centeroninstruction.org/" TargetMode="External"/><Relationship Id="rId4" Type="http://schemas.openxmlformats.org/officeDocument/2006/relationships/hyperlink" Target="http://cesa5mathscience/wikispaces.com/"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www.dyslexia.com/library/information.htm" TargetMode="External"/><Relationship Id="rId3" Type="http://schemas.openxmlformats.org/officeDocument/2006/relationships/hyperlink" Target="https://mail.onslow.k12.nc.us/owa/redir.aspx?C=l2tRNd4k2E-e7H7JxJbbPvEZtE-aDNIIjipQs2e7S0KAOot1ZwKC5frSsWLWpYxgSk5TdXLJKGQ.&amp;URL=http://mrnussbaum.com/readingpassageindex/" TargetMode="External"/><Relationship Id="rId7" Type="http://schemas.openxmlformats.org/officeDocument/2006/relationships/hyperlink" Target="http://dyslexia.yale.edu/Stu_whatisdyslexia.html" TargetMode="External"/><Relationship Id="rId2" Type="http://schemas.openxmlformats.org/officeDocument/2006/relationships/hyperlink" Target="http://www.nasponline.org/resources/completetopiclist.aspx" TargetMode="External"/><Relationship Id="rId1" Type="http://schemas.openxmlformats.org/officeDocument/2006/relationships/slideLayout" Target="../slideLayouts/slideLayout2.xml"/><Relationship Id="rId6" Type="http://schemas.openxmlformats.org/officeDocument/2006/relationships/hyperlink" Target="http://atutisminspiration.com/" TargetMode="External"/><Relationship Id="rId5" Type="http://schemas.openxmlformats.org/officeDocument/2006/relationships/hyperlink" Target="http://www.pbisworld.com/tier-2/behavior-intervention-plan-bip/" TargetMode="External"/><Relationship Id="rId4" Type="http://schemas.openxmlformats.org/officeDocument/2006/relationships/hyperlink" Target="http://www.beatingdyslexia.com/dyslexia-treatment.htm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mashable.com/2014/04/23/autism-simulation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polleverywhere.com/profile/edit" TargetMode="External"/><Relationship Id="rId2" Type="http://schemas.openxmlformats.org/officeDocument/2006/relationships/hyperlink" Target="https://pollev.com/meganbatchel246" TargetMode="External"/><Relationship Id="rId1" Type="http://schemas.openxmlformats.org/officeDocument/2006/relationships/slideLayout" Target="../slideLayouts/slideLayout2.xml"/><Relationship Id="rId4" Type="http://schemas.openxmlformats.org/officeDocument/2006/relationships/hyperlink" Target="https://www.polleverywhere.com/profile/coverage_area"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nsta.org/disabilities/images/LearningKnowsNoBounds.gif"/>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228600"/>
            <a:ext cx="8382000" cy="5638800"/>
          </a:xfrm>
          <a:prstGeom prst="rect">
            <a:avLst/>
          </a:prstGeom>
          <a:noFill/>
          <a:ln>
            <a:noFill/>
          </a:ln>
        </p:spPr>
      </p:pic>
      <p:sp>
        <p:nvSpPr>
          <p:cNvPr id="2" name="TextBox 1"/>
          <p:cNvSpPr txBox="1"/>
          <p:nvPr/>
        </p:nvSpPr>
        <p:spPr>
          <a:xfrm>
            <a:off x="2438400" y="5867400"/>
            <a:ext cx="4343400" cy="369332"/>
          </a:xfrm>
          <a:prstGeom prst="rect">
            <a:avLst/>
          </a:prstGeom>
          <a:noFill/>
        </p:spPr>
        <p:txBody>
          <a:bodyPr wrap="square" rtlCol="0">
            <a:spAutoFit/>
          </a:bodyPr>
          <a:lstStyle/>
          <a:p>
            <a:r>
              <a:rPr lang="en-US" dirty="0" smtClean="0"/>
              <a:t>Developed By : Megan </a:t>
            </a:r>
            <a:r>
              <a:rPr lang="en-US" dirty="0" err="1" smtClean="0"/>
              <a:t>Batchelor</a:t>
            </a:r>
            <a:endParaRPr lang="en-US" dirty="0"/>
          </a:p>
        </p:txBody>
      </p:sp>
    </p:spTree>
    <p:extLst>
      <p:ext uri="{BB962C8B-B14F-4D97-AF65-F5344CB8AC3E}">
        <p14:creationId xmlns:p14="http://schemas.microsoft.com/office/powerpoint/2010/main" val="4169911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LD Interventions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Provide small amount of tasks</a:t>
            </a:r>
          </a:p>
          <a:p>
            <a:pPr lvl="0"/>
            <a:r>
              <a:rPr lang="en-US" dirty="0"/>
              <a:t>Provide learning disabled students with </a:t>
            </a:r>
            <a:r>
              <a:rPr lang="en-US" dirty="0">
                <a:solidFill>
                  <a:srgbClr val="FFFF00"/>
                </a:solidFill>
              </a:rPr>
              <a:t>frequent progress </a:t>
            </a:r>
            <a:r>
              <a:rPr lang="en-US" dirty="0"/>
              <a:t>checks. Let them know how well they are progressing toward an individual or class goal.</a:t>
            </a:r>
          </a:p>
          <a:p>
            <a:pPr lvl="0"/>
            <a:r>
              <a:rPr lang="en-US" dirty="0"/>
              <a:t>Learning disabled youngsters have difficulty learning abstract terms and concepts. Whenever possible, provide them with </a:t>
            </a:r>
            <a:r>
              <a:rPr lang="en-US" dirty="0">
                <a:solidFill>
                  <a:srgbClr val="FFFF00"/>
                </a:solidFill>
              </a:rPr>
              <a:t>concrete objects </a:t>
            </a:r>
            <a:r>
              <a:rPr lang="en-US" dirty="0"/>
              <a:t>and events—items they can touch, hear, smell, etc.</a:t>
            </a:r>
          </a:p>
          <a:p>
            <a:pPr lvl="0"/>
            <a:r>
              <a:rPr lang="en-US" dirty="0"/>
              <a:t>Learning disabled students need and should get </a:t>
            </a:r>
            <a:r>
              <a:rPr lang="en-US" dirty="0" smtClean="0">
                <a:solidFill>
                  <a:srgbClr val="FFFF00"/>
                </a:solidFill>
              </a:rPr>
              <a:t>a lot </a:t>
            </a:r>
            <a:r>
              <a:rPr lang="en-US" dirty="0">
                <a:solidFill>
                  <a:srgbClr val="FFFF00"/>
                </a:solidFill>
              </a:rPr>
              <a:t>of specific praise</a:t>
            </a:r>
            <a:r>
              <a:rPr lang="en-US" dirty="0"/>
              <a:t>. Instead of just saying, “You did well,” or “I like your work,” be sure you provide specific praising comments that link the activity directly with the recognition; for example, “I was particularly pleased by the way in which you organized the rock collection for Karin and Miranda.”</a:t>
            </a:r>
          </a:p>
          <a:p>
            <a:pPr lvl="0"/>
            <a:r>
              <a:rPr lang="en-US" dirty="0"/>
              <a:t>When necessary, plan to </a:t>
            </a:r>
            <a:r>
              <a:rPr lang="en-US" dirty="0">
                <a:solidFill>
                  <a:srgbClr val="FFFF00"/>
                </a:solidFill>
              </a:rPr>
              <a:t>repeat instructions</a:t>
            </a:r>
            <a:r>
              <a:rPr lang="en-US" dirty="0"/>
              <a:t> or offer information in both written and verbal formats. Again, it is vitally necessary that learning disabled children utilize as many of their sensory modalities as possible</a:t>
            </a:r>
            <a:r>
              <a:rPr lang="en-US" dirty="0" smtClean="0"/>
              <a:t>.(</a:t>
            </a:r>
            <a:r>
              <a:rPr lang="en-US" dirty="0" err="1" smtClean="0"/>
              <a:t>Repetion</a:t>
            </a:r>
            <a:r>
              <a:rPr lang="en-US" dirty="0" smtClean="0"/>
              <a:t>)</a:t>
            </a:r>
            <a:endParaRPr lang="en-US" dirty="0"/>
          </a:p>
        </p:txBody>
      </p:sp>
    </p:spTree>
    <p:extLst>
      <p:ext uri="{BB962C8B-B14F-4D97-AF65-F5344CB8AC3E}">
        <p14:creationId xmlns:p14="http://schemas.microsoft.com/office/powerpoint/2010/main" val="23879063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Think &amp; Share</a:t>
            </a:r>
          </a:p>
        </p:txBody>
      </p:sp>
      <p:sp>
        <p:nvSpPr>
          <p:cNvPr id="3" name="Content Placeholder 2"/>
          <p:cNvSpPr>
            <a:spLocks noGrp="1"/>
          </p:cNvSpPr>
          <p:nvPr>
            <p:ph idx="1"/>
          </p:nvPr>
        </p:nvSpPr>
        <p:spPr/>
        <p:txBody>
          <a:bodyPr/>
          <a:lstStyle/>
          <a:p>
            <a:r>
              <a:rPr lang="en-US" dirty="0"/>
              <a:t>You have a student in your class that has been working on passing the same spelling words for six weeks. What would you do to help the student continue to stay encouraged and not discouraged.</a:t>
            </a:r>
          </a:p>
          <a:p>
            <a:endParaRPr lang="en-US" dirty="0"/>
          </a:p>
        </p:txBody>
      </p:sp>
    </p:spTree>
    <p:extLst>
      <p:ext uri="{BB962C8B-B14F-4D97-AF65-F5344CB8AC3E}">
        <p14:creationId xmlns:p14="http://schemas.microsoft.com/office/powerpoint/2010/main" val="4625333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845" y="381000"/>
            <a:ext cx="8229600" cy="1143000"/>
          </a:xfrm>
        </p:spPr>
        <p:txBody>
          <a:bodyPr>
            <a:normAutofit fontScale="90000"/>
          </a:bodyPr>
          <a:lstStyle/>
          <a:p>
            <a:r>
              <a:rPr lang="en-US" b="1" dirty="0" smtClean="0"/>
              <a:t>Dyslexia</a:t>
            </a:r>
            <a:br>
              <a:rPr lang="en-US" b="1" dirty="0" smtClean="0"/>
            </a:br>
            <a:r>
              <a:rPr lang="en-US" sz="2200" u="sng" dirty="0" smtClean="0">
                <a:hlinkClick r:id="rId2"/>
              </a:rPr>
              <a:t>What someone sees when they have Dyslexia.</a:t>
            </a:r>
            <a:r>
              <a:rPr lang="en-US" dirty="0" smtClean="0"/>
              <a:t/>
            </a:r>
            <a:br>
              <a:rPr lang="en-US" dirty="0" smtClean="0"/>
            </a:br>
            <a:r>
              <a:rPr lang="en-US" dirty="0"/>
              <a:t/>
            </a:r>
            <a:br>
              <a:rPr lang="en-US" dirty="0"/>
            </a:br>
            <a:endParaRPr lang="en-US" dirty="0"/>
          </a:p>
        </p:txBody>
      </p:sp>
      <p:sp>
        <p:nvSpPr>
          <p:cNvPr id="3" name="Content Placeholder 2"/>
          <p:cNvSpPr>
            <a:spLocks noGrp="1"/>
          </p:cNvSpPr>
          <p:nvPr>
            <p:ph idx="1"/>
          </p:nvPr>
        </p:nvSpPr>
        <p:spPr>
          <a:xfrm>
            <a:off x="381000" y="762000"/>
            <a:ext cx="8229600" cy="4525963"/>
          </a:xfrm>
        </p:spPr>
        <p:txBody>
          <a:bodyPr>
            <a:normAutofit/>
          </a:bodyPr>
          <a:lstStyle/>
          <a:p>
            <a:r>
              <a:rPr lang="en-US" sz="2400" dirty="0"/>
              <a:t>Image of what someone with Dyslexia sees</a:t>
            </a:r>
            <a:r>
              <a:rPr lang="en-US" sz="2400" dirty="0" smtClean="0"/>
              <a:t>. This is not recognized as one of the </a:t>
            </a:r>
            <a:r>
              <a:rPr lang="en-US" sz="2400" smtClean="0"/>
              <a:t>14 disabilities </a:t>
            </a:r>
            <a:r>
              <a:rPr lang="en-US" sz="2400" dirty="0" smtClean="0"/>
              <a:t>in NC.</a:t>
            </a:r>
            <a:endParaRPr lang="en-US" sz="2400" dirty="0"/>
          </a:p>
        </p:txBody>
      </p:sp>
      <p:pic>
        <p:nvPicPr>
          <p:cNvPr id="4" name="Picture 3" descr="http://www.dyslexia.com/image/misc/text221w.gif"/>
          <p:cNvPicPr/>
          <p:nvPr/>
        </p:nvPicPr>
        <p:blipFill>
          <a:blip r:embed="rId3">
            <a:extLst>
              <a:ext uri="{28A0092B-C50C-407E-A947-70E740481C1C}">
                <a14:useLocalDpi xmlns:a14="http://schemas.microsoft.com/office/drawing/2010/main" val="0"/>
              </a:ext>
            </a:extLst>
          </a:blip>
          <a:srcRect/>
          <a:stretch>
            <a:fillRect/>
          </a:stretch>
        </p:blipFill>
        <p:spPr bwMode="auto">
          <a:xfrm>
            <a:off x="2576945" y="1752600"/>
            <a:ext cx="4343400" cy="4981575"/>
          </a:xfrm>
          <a:prstGeom prst="rect">
            <a:avLst/>
          </a:prstGeom>
          <a:noFill/>
          <a:ln>
            <a:noFill/>
          </a:ln>
        </p:spPr>
      </p:pic>
    </p:spTree>
    <p:extLst>
      <p:ext uri="{BB962C8B-B14F-4D97-AF65-F5344CB8AC3E}">
        <p14:creationId xmlns:p14="http://schemas.microsoft.com/office/powerpoint/2010/main" val="1499468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91000">
              <a:schemeClr val="bg2">
                <a:tint val="45000"/>
                <a:shade val="99000"/>
                <a:satMod val="350000"/>
              </a:schemeClr>
            </a:gs>
            <a:gs pos="10000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Dyslexia Interventions</a:t>
            </a:r>
            <a:endParaRPr lang="en-US" sz="2800" dirty="0"/>
          </a:p>
        </p:txBody>
      </p:sp>
      <p:sp>
        <p:nvSpPr>
          <p:cNvPr id="3" name="Content Placeholder 2"/>
          <p:cNvSpPr>
            <a:spLocks noGrp="1"/>
          </p:cNvSpPr>
          <p:nvPr>
            <p:ph idx="1"/>
          </p:nvPr>
        </p:nvSpPr>
        <p:spPr>
          <a:xfrm>
            <a:off x="457200" y="1371600"/>
            <a:ext cx="8229600" cy="4953000"/>
          </a:xfrm>
        </p:spPr>
        <p:txBody>
          <a:bodyPr>
            <a:normAutofit fontScale="92500" lnSpcReduction="10000"/>
          </a:bodyPr>
          <a:lstStyle/>
          <a:p>
            <a:pPr lvl="0"/>
            <a:r>
              <a:rPr lang="en-US" sz="2800" dirty="0"/>
              <a:t>Provide small amount of tasks.</a:t>
            </a:r>
          </a:p>
          <a:p>
            <a:pPr lvl="0"/>
            <a:r>
              <a:rPr lang="en-US" sz="2800" dirty="0" smtClean="0"/>
              <a:t>Repetition</a:t>
            </a:r>
          </a:p>
          <a:p>
            <a:pPr lvl="0"/>
            <a:r>
              <a:rPr lang="en-US" sz="2800" dirty="0" smtClean="0"/>
              <a:t>Red, green for (capital &amp; punctuation)</a:t>
            </a:r>
            <a:endParaRPr lang="en-US" sz="2800" dirty="0"/>
          </a:p>
          <a:p>
            <a:pPr lvl="0"/>
            <a:r>
              <a:rPr lang="en-US" sz="2800" u="sng" dirty="0">
                <a:hlinkClick r:id="rId2"/>
              </a:rPr>
              <a:t>phonic alphabetic code chart</a:t>
            </a:r>
            <a:endParaRPr lang="en-US" sz="2800" dirty="0"/>
          </a:p>
          <a:p>
            <a:pPr lvl="0"/>
            <a:r>
              <a:rPr lang="en-US" sz="2800" u="sng" dirty="0">
                <a:hlinkClick r:id="rId3"/>
              </a:rPr>
              <a:t>Core muscle exercises</a:t>
            </a:r>
            <a:endParaRPr lang="en-US" sz="2800" dirty="0"/>
          </a:p>
          <a:p>
            <a:pPr lvl="0"/>
            <a:r>
              <a:rPr lang="en-US" sz="2800" u="sng" dirty="0">
                <a:hlinkClick r:id="rId4"/>
              </a:rPr>
              <a:t>improve eye coordination</a:t>
            </a:r>
            <a:endParaRPr lang="en-US" sz="2800" dirty="0"/>
          </a:p>
          <a:p>
            <a:pPr lvl="0"/>
            <a:r>
              <a:rPr lang="en-US" sz="2800" u="sng" dirty="0">
                <a:hlinkClick r:id="rId5"/>
              </a:rPr>
              <a:t>improve rapid naming of letters, groups of letters and whole words</a:t>
            </a:r>
            <a:endParaRPr lang="en-US" sz="2800" dirty="0"/>
          </a:p>
          <a:p>
            <a:pPr lvl="0"/>
            <a:r>
              <a:rPr lang="en-US" sz="2800" u="sng" dirty="0">
                <a:hlinkClick r:id="rId6"/>
              </a:rPr>
              <a:t>stimulate either the left or the right side of your brain</a:t>
            </a:r>
            <a:endParaRPr lang="en-US" sz="2800" dirty="0"/>
          </a:p>
          <a:p>
            <a:pPr lvl="0"/>
            <a:r>
              <a:rPr lang="en-US" sz="2800" u="sng" dirty="0">
                <a:hlinkClick r:id="rId7"/>
              </a:rPr>
              <a:t>improving the quality of eye/text tracking</a:t>
            </a:r>
            <a:endParaRPr lang="en-US" sz="2800" dirty="0"/>
          </a:p>
          <a:p>
            <a:pPr lvl="0"/>
            <a:r>
              <a:rPr lang="en-US" sz="2800" u="sng" dirty="0">
                <a:hlinkClick r:id="rId8"/>
              </a:rPr>
              <a:t>developing musical awareness</a:t>
            </a:r>
            <a:endParaRPr lang="en-US" sz="2800" dirty="0"/>
          </a:p>
          <a:p>
            <a:endParaRPr lang="en-US" dirty="0"/>
          </a:p>
        </p:txBody>
      </p:sp>
    </p:spTree>
    <p:extLst>
      <p:ext uri="{BB962C8B-B14F-4D97-AF65-F5344CB8AC3E}">
        <p14:creationId xmlns:p14="http://schemas.microsoft.com/office/powerpoint/2010/main" val="6082734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Think &amp; Share</a:t>
            </a:r>
          </a:p>
        </p:txBody>
      </p:sp>
      <p:sp>
        <p:nvSpPr>
          <p:cNvPr id="3" name="Content Placeholder 2"/>
          <p:cNvSpPr>
            <a:spLocks noGrp="1"/>
          </p:cNvSpPr>
          <p:nvPr>
            <p:ph idx="1"/>
          </p:nvPr>
        </p:nvSpPr>
        <p:spPr/>
        <p:txBody>
          <a:bodyPr/>
          <a:lstStyle/>
          <a:p>
            <a:r>
              <a:rPr lang="en-US" dirty="0"/>
              <a:t>You are a second grade teacher. You have a student who consistently does not capitalize the beginning of each sentence. The student does not put punctuation marks in the correct spots. What interventions would you try to help your student.</a:t>
            </a:r>
          </a:p>
          <a:p>
            <a:endParaRPr lang="en-US" dirty="0"/>
          </a:p>
        </p:txBody>
      </p:sp>
    </p:spTree>
    <p:extLst>
      <p:ext uri="{BB962C8B-B14F-4D97-AF65-F5344CB8AC3E}">
        <p14:creationId xmlns:p14="http://schemas.microsoft.com/office/powerpoint/2010/main" val="28042006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ADD/ADHD</a:t>
            </a:r>
            <a:endParaRPr lang="en-US" dirty="0"/>
          </a:p>
        </p:txBody>
      </p:sp>
      <p:sp>
        <p:nvSpPr>
          <p:cNvPr id="3" name="Content Placeholder 2"/>
          <p:cNvSpPr>
            <a:spLocks noGrp="1"/>
          </p:cNvSpPr>
          <p:nvPr>
            <p:ph idx="1"/>
          </p:nvPr>
        </p:nvSpPr>
        <p:spPr>
          <a:xfrm>
            <a:off x="457200" y="1371600"/>
            <a:ext cx="8229600" cy="4953000"/>
          </a:xfrm>
        </p:spPr>
        <p:txBody>
          <a:bodyPr>
            <a:normAutofit fontScale="92500" lnSpcReduction="10000"/>
          </a:bodyPr>
          <a:lstStyle/>
          <a:p>
            <a:pPr lvl="0"/>
            <a:r>
              <a:rPr lang="en-US" sz="2900" dirty="0"/>
              <a:t>The definition of students with disabilities does not include students with ADHD. For this reason, ADHD students are </a:t>
            </a:r>
            <a:r>
              <a:rPr lang="en-US" sz="2900" dirty="0" smtClean="0"/>
              <a:t>eligible for services under other health impairment, only if the disability affects their education. </a:t>
            </a:r>
          </a:p>
          <a:p>
            <a:pPr marL="0" lvl="0" indent="0">
              <a:buNone/>
            </a:pPr>
            <a:endParaRPr lang="en-US" sz="2900" dirty="0" smtClean="0"/>
          </a:p>
          <a:p>
            <a:pPr lvl="0"/>
            <a:r>
              <a:rPr lang="en-US" sz="2900" dirty="0"/>
              <a:t>It is as if you are driving through thick fog, on a dark road, trying to get to where you know you are supposed to be. The problem is, you lost the directions and have no GPS to guide you--and, in the background, the radio is playing loud songs that are changing. </a:t>
            </a:r>
            <a:r>
              <a:rPr lang="en-US" sz="2900" i="1" dirty="0"/>
              <a:t>-April, Texas</a:t>
            </a:r>
            <a:endParaRPr lang="en-US" sz="2900" dirty="0"/>
          </a:p>
          <a:p>
            <a:endParaRPr lang="en-US" dirty="0"/>
          </a:p>
        </p:txBody>
      </p:sp>
    </p:spTree>
    <p:extLst>
      <p:ext uri="{BB962C8B-B14F-4D97-AF65-F5344CB8AC3E}">
        <p14:creationId xmlns:p14="http://schemas.microsoft.com/office/powerpoint/2010/main" val="2461313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lgn="ctr">
              <a:buNone/>
            </a:pPr>
            <a:endParaRPr lang="en-US" dirty="0" smtClean="0"/>
          </a:p>
          <a:p>
            <a:pPr algn="ctr"/>
            <a:endParaRPr lang="en-US" dirty="0" smtClean="0"/>
          </a:p>
          <a:p>
            <a:pPr algn="ctr"/>
            <a:r>
              <a:rPr lang="en-US" dirty="0" smtClean="0"/>
              <a:t>Hold your feet up and move your feet back and forth. Then write in cursive using the opposite hand than what you usually write with.</a:t>
            </a:r>
          </a:p>
          <a:p>
            <a:pPr algn="ctr"/>
            <a:r>
              <a:rPr lang="en-US" dirty="0" smtClean="0"/>
              <a:t>Was it hard to focus? </a:t>
            </a:r>
          </a:p>
          <a:p>
            <a:pPr algn="ctr"/>
            <a:r>
              <a:rPr lang="en-US" dirty="0" smtClean="0"/>
              <a:t>Is your handwriting legible?</a:t>
            </a:r>
          </a:p>
          <a:p>
            <a:pPr marL="0" indent="0" algn="ctr">
              <a:buNone/>
            </a:pPr>
            <a:endParaRPr lang="en-US" dirty="0" smtClean="0"/>
          </a:p>
          <a:p>
            <a:pPr algn="ctr"/>
            <a:endParaRPr lang="en-US" dirty="0" smtClean="0"/>
          </a:p>
          <a:p>
            <a:pPr marL="0" indent="0" algn="ctr">
              <a:buNone/>
            </a:pPr>
            <a:endParaRPr lang="en-US" sz="4400" dirty="0"/>
          </a:p>
        </p:txBody>
      </p:sp>
    </p:spTree>
    <p:extLst>
      <p:ext uri="{BB962C8B-B14F-4D97-AF65-F5344CB8AC3E}">
        <p14:creationId xmlns:p14="http://schemas.microsoft.com/office/powerpoint/2010/main" val="5391773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ADD/ADHD Interventions</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a:t>A slight bit of movement is calming (use an exercise band wrapped around the bottom front two legs of their seat. Then have student put feet behind band and push or they can put their feet between band).</a:t>
            </a:r>
          </a:p>
          <a:p>
            <a:pPr lvl="0"/>
            <a:r>
              <a:rPr lang="en-US" sz="2800" dirty="0" smtClean="0"/>
              <a:t>Regular </a:t>
            </a:r>
            <a:r>
              <a:rPr lang="en-US" sz="2800" dirty="0"/>
              <a:t>reinforcement for appropriate behavior(</a:t>
            </a:r>
            <a:r>
              <a:rPr lang="en-US" sz="2800" dirty="0">
                <a:hlinkClick r:id="rId2" action="ppaction://hlinkfile"/>
              </a:rPr>
              <a:t>rainbow chart</a:t>
            </a:r>
            <a:r>
              <a:rPr lang="en-US" sz="2800" dirty="0"/>
              <a:t>)(</a:t>
            </a:r>
            <a:r>
              <a:rPr lang="en-US" sz="2800" dirty="0">
                <a:hlinkClick r:id="rId3" action="ppaction://hlinkfile"/>
              </a:rPr>
              <a:t>check sheet</a:t>
            </a:r>
            <a:r>
              <a:rPr lang="en-US" sz="2800" dirty="0"/>
              <a:t>)</a:t>
            </a:r>
          </a:p>
          <a:p>
            <a:pPr lvl="0"/>
            <a:r>
              <a:rPr lang="en-US" sz="2800" dirty="0" smtClean="0"/>
              <a:t>Movement </a:t>
            </a:r>
            <a:r>
              <a:rPr lang="en-US" sz="2800" dirty="0"/>
              <a:t>breaks(</a:t>
            </a:r>
            <a:r>
              <a:rPr lang="en-US" sz="2800" dirty="0">
                <a:hlinkClick r:id="rId4"/>
              </a:rPr>
              <a:t>Paula </a:t>
            </a:r>
            <a:r>
              <a:rPr lang="en-US" sz="2800" dirty="0" err="1">
                <a:hlinkClick r:id="rId4"/>
              </a:rPr>
              <a:t>Shulka</a:t>
            </a:r>
            <a:r>
              <a:rPr lang="en-US" sz="2800" dirty="0" smtClean="0"/>
              <a:t>)</a:t>
            </a:r>
          </a:p>
          <a:p>
            <a:pPr lvl="0"/>
            <a:r>
              <a:rPr lang="en-US" sz="2800" dirty="0" smtClean="0"/>
              <a:t>Homework </a:t>
            </a:r>
            <a:r>
              <a:rPr lang="en-US" sz="2800" dirty="0"/>
              <a:t>chain (pg. 154-157)</a:t>
            </a:r>
          </a:p>
          <a:p>
            <a:r>
              <a:rPr lang="en-US" dirty="0" smtClean="0"/>
              <a:t>Don’t point out, talk to class</a:t>
            </a:r>
          </a:p>
          <a:p>
            <a:r>
              <a:rPr lang="en-US" dirty="0" smtClean="0"/>
              <a:t>Use Pink</a:t>
            </a:r>
          </a:p>
          <a:p>
            <a:r>
              <a:rPr lang="en-US" dirty="0" smtClean="0"/>
              <a:t>Provide lines for the writing.</a:t>
            </a:r>
            <a:endParaRPr lang="en-US" dirty="0"/>
          </a:p>
        </p:txBody>
      </p:sp>
    </p:spTree>
    <p:extLst>
      <p:ext uri="{BB962C8B-B14F-4D97-AF65-F5344CB8AC3E}">
        <p14:creationId xmlns:p14="http://schemas.microsoft.com/office/powerpoint/2010/main" val="22051521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&amp; Share</a:t>
            </a:r>
            <a:endParaRPr lang="en-US" dirty="0"/>
          </a:p>
        </p:txBody>
      </p:sp>
      <p:sp>
        <p:nvSpPr>
          <p:cNvPr id="3" name="Content Placeholder 2"/>
          <p:cNvSpPr>
            <a:spLocks noGrp="1"/>
          </p:cNvSpPr>
          <p:nvPr>
            <p:ph idx="1"/>
          </p:nvPr>
        </p:nvSpPr>
        <p:spPr/>
        <p:txBody>
          <a:bodyPr/>
          <a:lstStyle/>
          <a:p>
            <a:r>
              <a:rPr lang="en-US" dirty="0" smtClean="0"/>
              <a:t>You are a teacher who has a student in your class that can’t sit in his seat. He is continuously moving and can’t stay focused. What interventions would you provide to help the student stay on task.</a:t>
            </a:r>
            <a:endParaRPr lang="en-US" dirty="0"/>
          </a:p>
        </p:txBody>
      </p:sp>
    </p:spTree>
    <p:extLst>
      <p:ext uri="{BB962C8B-B14F-4D97-AF65-F5344CB8AC3E}">
        <p14:creationId xmlns:p14="http://schemas.microsoft.com/office/powerpoint/2010/main" val="26360798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feels to be SED</a:t>
            </a:r>
            <a:endParaRPr lang="en-US" dirty="0"/>
          </a:p>
        </p:txBody>
      </p:sp>
      <p:sp>
        <p:nvSpPr>
          <p:cNvPr id="3" name="Content Placeholder 2"/>
          <p:cNvSpPr>
            <a:spLocks noGrp="1"/>
          </p:cNvSpPr>
          <p:nvPr>
            <p:ph idx="1"/>
          </p:nvPr>
        </p:nvSpPr>
        <p:spPr/>
        <p:txBody>
          <a:bodyPr>
            <a:normAutofit fontScale="55000" lnSpcReduction="20000"/>
          </a:bodyPr>
          <a:lstStyle/>
          <a:p>
            <a:r>
              <a:rPr lang="en-US" dirty="0">
                <a:solidFill>
                  <a:srgbClr val="FFFF00"/>
                </a:solidFill>
              </a:rPr>
              <a:t>People with </a:t>
            </a:r>
            <a:r>
              <a:rPr lang="en-US" dirty="0" smtClean="0">
                <a:solidFill>
                  <a:srgbClr val="FFFF00"/>
                </a:solidFill>
              </a:rPr>
              <a:t>SED </a:t>
            </a:r>
            <a:r>
              <a:rPr lang="en-US" dirty="0">
                <a:solidFill>
                  <a:srgbClr val="FFFF00"/>
                </a:solidFill>
              </a:rPr>
              <a:t>feel emotions more easily, more deeply and for longer than others </a:t>
            </a:r>
            <a:r>
              <a:rPr lang="en-US" dirty="0" smtClean="0">
                <a:solidFill>
                  <a:srgbClr val="FFFF00"/>
                </a:solidFill>
              </a:rPr>
              <a:t>do.</a:t>
            </a:r>
            <a:r>
              <a:rPr lang="en-US" baseline="30000" dirty="0">
                <a:solidFill>
                  <a:srgbClr val="FFFF00"/>
                </a:solidFill>
              </a:rPr>
              <a:t> </a:t>
            </a:r>
            <a:r>
              <a:rPr lang="en-US" dirty="0" smtClean="0"/>
              <a:t>Emotions </a:t>
            </a:r>
            <a:r>
              <a:rPr lang="en-US" dirty="0"/>
              <a:t>may repeatedly resurge and persist a long time</a:t>
            </a:r>
            <a:r>
              <a:rPr lang="en-US" dirty="0" smtClean="0"/>
              <a:t>.</a:t>
            </a:r>
            <a:r>
              <a:rPr lang="en-US" baseline="30000" dirty="0" smtClean="0"/>
              <a:t>[</a:t>
            </a:r>
            <a:r>
              <a:rPr lang="en-US" baseline="30000" dirty="0"/>
              <a:t> </a:t>
            </a:r>
            <a:r>
              <a:rPr lang="en-US" dirty="0" smtClean="0"/>
              <a:t>Consequently </a:t>
            </a:r>
            <a:r>
              <a:rPr lang="en-US" dirty="0"/>
              <a:t>it may take longer than normal for people with BPD to return to a stable emotional baseline following an intense emotional experience</a:t>
            </a:r>
            <a:r>
              <a:rPr lang="en-US" dirty="0" smtClean="0"/>
              <a:t>.</a:t>
            </a:r>
            <a:endParaRPr lang="en-US" dirty="0"/>
          </a:p>
          <a:p>
            <a:r>
              <a:rPr lang="en-US" dirty="0" smtClean="0"/>
              <a:t>In Marsha </a:t>
            </a:r>
            <a:r>
              <a:rPr lang="en-US" dirty="0" err="1" smtClean="0"/>
              <a:t>Linehan’s</a:t>
            </a:r>
            <a:r>
              <a:rPr lang="en-US" dirty="0" smtClean="0"/>
              <a:t> view</a:t>
            </a:r>
            <a:r>
              <a:rPr lang="en-US" dirty="0"/>
              <a:t>, the sensitivity, intensity and duration with which people with </a:t>
            </a:r>
            <a:r>
              <a:rPr lang="en-US" dirty="0" smtClean="0"/>
              <a:t>SED feel </a:t>
            </a:r>
            <a:r>
              <a:rPr lang="en-US" dirty="0"/>
              <a:t>emotions have both positive and negative </a:t>
            </a:r>
            <a:r>
              <a:rPr lang="en-US" dirty="0" smtClean="0"/>
              <a:t>effects.</a:t>
            </a:r>
            <a:r>
              <a:rPr lang="en-US" baseline="30000" dirty="0"/>
              <a:t> </a:t>
            </a:r>
            <a:r>
              <a:rPr lang="en-US" dirty="0" smtClean="0"/>
              <a:t>People </a:t>
            </a:r>
            <a:r>
              <a:rPr lang="en-US" dirty="0"/>
              <a:t>with </a:t>
            </a:r>
            <a:r>
              <a:rPr lang="en-US" dirty="0" smtClean="0"/>
              <a:t>SED are </a:t>
            </a:r>
            <a:r>
              <a:rPr lang="en-US" dirty="0"/>
              <a:t>often exceptionally idealistic</a:t>
            </a:r>
            <a:r>
              <a:rPr lang="en-US" dirty="0">
                <a:solidFill>
                  <a:srgbClr val="FFFF00"/>
                </a:solidFill>
              </a:rPr>
              <a:t>, joyful and </a:t>
            </a:r>
            <a:r>
              <a:rPr lang="en-US" dirty="0" smtClean="0">
                <a:solidFill>
                  <a:srgbClr val="FFFF00"/>
                </a:solidFill>
              </a:rPr>
              <a:t>loving</a:t>
            </a:r>
            <a:r>
              <a:rPr lang="en-US" dirty="0" smtClean="0"/>
              <a:t>.</a:t>
            </a:r>
            <a:r>
              <a:rPr lang="en-US" baseline="30000" dirty="0"/>
              <a:t> </a:t>
            </a:r>
            <a:r>
              <a:rPr lang="en-US" dirty="0" smtClean="0"/>
              <a:t>However </a:t>
            </a:r>
            <a:r>
              <a:rPr lang="en-US" dirty="0"/>
              <a:t>they may feel overwhelmed by negative emotions, experiencing intense </a:t>
            </a:r>
            <a:r>
              <a:rPr lang="en-US" dirty="0" smtClean="0"/>
              <a:t>grief instead </a:t>
            </a:r>
            <a:r>
              <a:rPr lang="en-US" dirty="0"/>
              <a:t>of sadness, shame and humiliation instead of mild embarrassment, rage instead of annoyance and </a:t>
            </a:r>
            <a:r>
              <a:rPr lang="en-US" dirty="0">
                <a:solidFill>
                  <a:srgbClr val="FFFF00"/>
                </a:solidFill>
              </a:rPr>
              <a:t>panic instead of </a:t>
            </a:r>
            <a:r>
              <a:rPr lang="en-US" dirty="0" smtClean="0">
                <a:solidFill>
                  <a:srgbClr val="FFFF00"/>
                </a:solidFill>
              </a:rPr>
              <a:t>nervousness</a:t>
            </a:r>
            <a:r>
              <a:rPr lang="en-US" dirty="0" smtClean="0"/>
              <a:t>.</a:t>
            </a:r>
            <a:r>
              <a:rPr lang="en-US" baseline="30000" dirty="0"/>
              <a:t> </a:t>
            </a:r>
            <a:r>
              <a:rPr lang="en-US" dirty="0" smtClean="0"/>
              <a:t>People </a:t>
            </a:r>
            <a:r>
              <a:rPr lang="en-US" dirty="0"/>
              <a:t>with </a:t>
            </a:r>
            <a:r>
              <a:rPr lang="en-US" dirty="0" smtClean="0"/>
              <a:t>SED </a:t>
            </a:r>
            <a:r>
              <a:rPr lang="en-US" dirty="0"/>
              <a:t>are especially sensitive to feelings of rejection, isolation and perceived </a:t>
            </a:r>
            <a:r>
              <a:rPr lang="en-US" dirty="0" smtClean="0"/>
              <a:t>failure.</a:t>
            </a:r>
            <a:r>
              <a:rPr lang="en-US" baseline="30000" dirty="0"/>
              <a:t> </a:t>
            </a:r>
            <a:r>
              <a:rPr lang="en-US" dirty="0" smtClean="0"/>
              <a:t>Before </a:t>
            </a:r>
            <a:r>
              <a:rPr lang="en-US" dirty="0"/>
              <a:t>learning other coping mechanisms, their efforts to manage or escape from their intense negative emotions may lead to self-injury or suicidal </a:t>
            </a:r>
            <a:r>
              <a:rPr lang="en-US" dirty="0" smtClean="0"/>
              <a:t>behavior.</a:t>
            </a:r>
            <a:r>
              <a:rPr lang="en-US" baseline="30000" dirty="0"/>
              <a:t> </a:t>
            </a:r>
            <a:r>
              <a:rPr lang="en-US" dirty="0" smtClean="0"/>
              <a:t>They </a:t>
            </a:r>
            <a:r>
              <a:rPr lang="en-US" dirty="0"/>
              <a:t>are often aware of the intensity of their negative emotional reactions and, since they cannot regulate them, they shut them down </a:t>
            </a:r>
            <a:r>
              <a:rPr lang="en-US" dirty="0" smtClean="0"/>
              <a:t>entirely.</a:t>
            </a:r>
            <a:r>
              <a:rPr lang="en-US" baseline="30000" dirty="0"/>
              <a:t> </a:t>
            </a:r>
            <a:r>
              <a:rPr lang="en-US" dirty="0" smtClean="0"/>
              <a:t>This </a:t>
            </a:r>
            <a:r>
              <a:rPr lang="en-US" dirty="0"/>
              <a:t>can be harmful to people with BPD, since negative emotions alert people to the presence of a problematic situation and move them to address it</a:t>
            </a:r>
          </a:p>
          <a:p>
            <a:endParaRPr lang="en-US" dirty="0"/>
          </a:p>
        </p:txBody>
      </p:sp>
    </p:spTree>
    <p:extLst>
      <p:ext uri="{BB962C8B-B14F-4D97-AF65-F5344CB8AC3E}">
        <p14:creationId xmlns:p14="http://schemas.microsoft.com/office/powerpoint/2010/main" val="1607119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Everyone think of a student you work with or have observed that is difficult or low. You or someone else have tried resources or you may just think there is no hope.</a:t>
            </a:r>
          </a:p>
          <a:p>
            <a:r>
              <a:rPr lang="en-US" dirty="0" smtClean="0"/>
              <a:t>Today my goal is to help you see there is hope and provide resources to help. Some of you maybe familiar with these interventions. Therefore this presentation maybe a refresher. So, if you have any experiences that are good for the group please share.</a:t>
            </a:r>
            <a:endParaRPr lang="en-US" dirty="0"/>
          </a:p>
        </p:txBody>
      </p:sp>
    </p:spTree>
    <p:extLst>
      <p:ext uri="{BB962C8B-B14F-4D97-AF65-F5344CB8AC3E}">
        <p14:creationId xmlns:p14="http://schemas.microsoft.com/office/powerpoint/2010/main" val="1468238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hlinkClick r:id="rId2"/>
              </a:rPr>
              <a:t>SED (Serious Emotionally Disabled)</a:t>
            </a:r>
            <a:endParaRPr lang="en-US" sz="4000"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sz="3000" dirty="0" smtClean="0"/>
              <a:t>Develop a cool down area</a:t>
            </a:r>
          </a:p>
          <a:p>
            <a:r>
              <a:rPr lang="en-US" sz="3000" dirty="0" smtClean="0"/>
              <a:t>Give directives</a:t>
            </a:r>
          </a:p>
          <a:p>
            <a:r>
              <a:rPr lang="en-US" sz="3000" dirty="0" smtClean="0"/>
              <a:t>Provide an desirable activity after an undesirable activity.</a:t>
            </a:r>
          </a:p>
          <a:p>
            <a:r>
              <a:rPr lang="en-US" sz="3000" dirty="0" smtClean="0"/>
              <a:t>Space short work periods with breaks.</a:t>
            </a:r>
          </a:p>
          <a:p>
            <a:r>
              <a:rPr lang="en-US" sz="3000" dirty="0" smtClean="0"/>
              <a:t>Constant rewards</a:t>
            </a:r>
          </a:p>
          <a:p>
            <a:r>
              <a:rPr lang="en-US" sz="3000" dirty="0" smtClean="0"/>
              <a:t>Whenever </a:t>
            </a:r>
            <a:r>
              <a:rPr lang="en-US" sz="3000" dirty="0"/>
              <a:t>possible, give the student a sense of responsibility. Put the student in charge of something (operating an overhead projector, cleaning the classroom aquarium, re-potting a plant), and be sure to recognize the effort the student put into completing the assigned task.</a:t>
            </a:r>
          </a:p>
          <a:p>
            <a:r>
              <a:rPr lang="en-US" dirty="0" smtClean="0"/>
              <a:t>Book: Behavior and Survival Guide for Kids(by: Dr. Mac McIntyre's)</a:t>
            </a:r>
            <a:endParaRPr lang="en-US" dirty="0"/>
          </a:p>
        </p:txBody>
      </p:sp>
    </p:spTree>
    <p:extLst>
      <p:ext uri="{BB962C8B-B14F-4D97-AF65-F5344CB8AC3E}">
        <p14:creationId xmlns:p14="http://schemas.microsoft.com/office/powerpoint/2010/main" val="8084838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Think &amp; Share</a:t>
            </a:r>
          </a:p>
        </p:txBody>
      </p:sp>
      <p:sp>
        <p:nvSpPr>
          <p:cNvPr id="3" name="Content Placeholder 2"/>
          <p:cNvSpPr>
            <a:spLocks noGrp="1"/>
          </p:cNvSpPr>
          <p:nvPr>
            <p:ph idx="1"/>
          </p:nvPr>
        </p:nvSpPr>
        <p:spPr/>
        <p:txBody>
          <a:bodyPr>
            <a:normAutofit/>
          </a:bodyPr>
          <a:lstStyle/>
          <a:p>
            <a:r>
              <a:rPr lang="en-US" dirty="0"/>
              <a:t>One of your students is </a:t>
            </a:r>
            <a:r>
              <a:rPr lang="en-US" dirty="0" smtClean="0"/>
              <a:t>very loud and makes fun of the </a:t>
            </a:r>
            <a:r>
              <a:rPr lang="en-US" dirty="0"/>
              <a:t>other students in class and, despite repeated requests, has not changed </a:t>
            </a:r>
            <a:r>
              <a:rPr lang="en-US" dirty="0" smtClean="0"/>
              <a:t>his/her interactional </a:t>
            </a:r>
            <a:r>
              <a:rPr lang="en-US" dirty="0"/>
              <a:t>style. Although the student often makes worthwhile comments in the class, their style </a:t>
            </a:r>
            <a:r>
              <a:rPr lang="en-US" dirty="0" smtClean="0"/>
              <a:t>is off-putting </a:t>
            </a:r>
            <a:r>
              <a:rPr lang="en-US" dirty="0"/>
              <a:t>to the other students and has led to a few complaints. </a:t>
            </a:r>
            <a:r>
              <a:rPr lang="en-US" dirty="0" smtClean="0"/>
              <a:t>What interventions could you provide to the student?</a:t>
            </a:r>
            <a:endParaRPr lang="en-US" dirty="0"/>
          </a:p>
        </p:txBody>
      </p:sp>
    </p:spTree>
    <p:extLst>
      <p:ext uri="{BB962C8B-B14F-4D97-AF65-F5344CB8AC3E}">
        <p14:creationId xmlns:p14="http://schemas.microsoft.com/office/powerpoint/2010/main" val="5288768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610600" cy="3124200"/>
          </a:xfrm>
        </p:spPr>
        <p:txBody>
          <a:bodyPr>
            <a:normAutofit/>
          </a:bodyPr>
          <a:lstStyle/>
          <a:p>
            <a:r>
              <a:rPr lang="en-US" sz="2000" dirty="0"/>
              <a:t>Differentiation is one of the key points when providing instruction in a mixed ability classroom. In order to be successful the teacher proactively plans and carries out multiple approaches to the content, process, product, and response to student differences in readiness, interest, and learning needs.</a:t>
            </a:r>
          </a:p>
        </p:txBody>
      </p:sp>
      <p:sp>
        <p:nvSpPr>
          <p:cNvPr id="3" name="Content Placeholder 2"/>
          <p:cNvSpPr>
            <a:spLocks noGrp="1"/>
          </p:cNvSpPr>
          <p:nvPr>
            <p:ph idx="1"/>
          </p:nvPr>
        </p:nvSpPr>
        <p:spPr>
          <a:xfrm>
            <a:off x="685800" y="2971800"/>
            <a:ext cx="7239000" cy="2849563"/>
          </a:xfrm>
        </p:spPr>
        <p:txBody>
          <a:bodyPr>
            <a:normAutofit/>
          </a:bodyPr>
          <a:lstStyle/>
          <a:p>
            <a:r>
              <a:rPr lang="en-US" sz="2000" dirty="0" smtClean="0"/>
              <a:t>Frequent Directions</a:t>
            </a:r>
          </a:p>
          <a:p>
            <a:r>
              <a:rPr lang="en-US" sz="2000" dirty="0" smtClean="0"/>
              <a:t>Proximity</a:t>
            </a:r>
          </a:p>
          <a:p>
            <a:r>
              <a:rPr lang="en-US" sz="2000" dirty="0" smtClean="0"/>
              <a:t>Smaller Amounts</a:t>
            </a:r>
          </a:p>
          <a:p>
            <a:r>
              <a:rPr lang="en-US" sz="2000" dirty="0" smtClean="0"/>
              <a:t>Signal Redirection</a:t>
            </a:r>
          </a:p>
          <a:p>
            <a:r>
              <a:rPr lang="en-US" sz="2000" dirty="0" smtClean="0"/>
              <a:t>Big </a:t>
            </a:r>
            <a:r>
              <a:rPr lang="en-US" sz="2000" dirty="0"/>
              <a:t>Idea(underline, highlight key </a:t>
            </a:r>
            <a:r>
              <a:rPr lang="en-US" sz="2000" dirty="0" smtClean="0"/>
              <a:t>ideas)</a:t>
            </a:r>
            <a:endParaRPr lang="en-US" dirty="0" smtClean="0"/>
          </a:p>
          <a:p>
            <a:r>
              <a:rPr lang="en-US" sz="2000" dirty="0" smtClean="0"/>
              <a:t>Use </a:t>
            </a:r>
            <a:r>
              <a:rPr lang="en-US" sz="2000" dirty="0"/>
              <a:t>Life Experiences(this way students can connect to them)</a:t>
            </a:r>
          </a:p>
        </p:txBody>
      </p:sp>
    </p:spTree>
    <p:extLst>
      <p:ext uri="{BB962C8B-B14F-4D97-AF65-F5344CB8AC3E}">
        <p14:creationId xmlns:p14="http://schemas.microsoft.com/office/powerpoint/2010/main" val="39971114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Interventions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effectLst/>
              </a:rPr>
              <a:t>Teach and reinforce school rules consistently </a:t>
            </a:r>
          </a:p>
          <a:p>
            <a:r>
              <a:rPr lang="en-US" dirty="0" smtClean="0">
                <a:effectLst/>
              </a:rPr>
              <a:t>Visual reminders </a:t>
            </a:r>
          </a:p>
          <a:p>
            <a:r>
              <a:rPr lang="en-US" dirty="0" smtClean="0">
                <a:effectLst/>
              </a:rPr>
              <a:t>Increase opportunities to participate in the activity/lessons </a:t>
            </a:r>
          </a:p>
          <a:p>
            <a:r>
              <a:rPr lang="en-US" dirty="0" smtClean="0">
                <a:effectLst/>
              </a:rPr>
              <a:t>Increase the number of </a:t>
            </a:r>
            <a:r>
              <a:rPr lang="en-US" dirty="0" smtClean="0">
                <a:solidFill>
                  <a:srgbClr val="FFFF00"/>
                </a:solidFill>
                <a:effectLst/>
              </a:rPr>
              <a:t>positive statements</a:t>
            </a:r>
            <a:r>
              <a:rPr lang="en-US" dirty="0" smtClean="0">
                <a:effectLst/>
              </a:rPr>
              <a:t>/interactions with student </a:t>
            </a:r>
          </a:p>
          <a:p>
            <a:r>
              <a:rPr lang="en-US" dirty="0" smtClean="0">
                <a:solidFill>
                  <a:srgbClr val="FFFF00"/>
                </a:solidFill>
                <a:effectLst/>
              </a:rPr>
              <a:t>Behavior </a:t>
            </a:r>
            <a:r>
              <a:rPr lang="en-US" dirty="0" smtClean="0">
                <a:solidFill>
                  <a:srgbClr val="FFFF00"/>
                </a:solidFill>
              </a:rPr>
              <a:t>monitoring</a:t>
            </a:r>
            <a:r>
              <a:rPr lang="en-US" dirty="0" smtClean="0"/>
              <a:t> task(</a:t>
            </a:r>
            <a:r>
              <a:rPr lang="en-US" dirty="0" smtClean="0">
                <a:effectLst/>
              </a:rPr>
              <a:t>He will earn stars on his daily behavior checklist </a:t>
            </a:r>
          </a:p>
          <a:p>
            <a:r>
              <a:rPr lang="en-US" dirty="0" smtClean="0">
                <a:solidFill>
                  <a:srgbClr val="FFFF00"/>
                </a:solidFill>
                <a:effectLst/>
              </a:rPr>
              <a:t>Positive reinforcement</a:t>
            </a:r>
            <a:r>
              <a:rPr lang="en-US" dirty="0" smtClean="0">
                <a:effectLst/>
              </a:rPr>
              <a:t> from teacher </a:t>
            </a:r>
            <a:endParaRPr lang="en-US" dirty="0" smtClean="0"/>
          </a:p>
          <a:p>
            <a:r>
              <a:rPr lang="en-US" sz="3600" dirty="0" smtClean="0">
                <a:effectLst/>
              </a:rPr>
              <a:t>Use peer modeling </a:t>
            </a:r>
          </a:p>
          <a:p>
            <a:r>
              <a:rPr lang="en-US" sz="3600" dirty="0" smtClean="0">
                <a:effectLst/>
              </a:rPr>
              <a:t>Increase proximity control </a:t>
            </a:r>
          </a:p>
          <a:p>
            <a:r>
              <a:rPr lang="en-US" sz="3600" dirty="0" smtClean="0">
                <a:solidFill>
                  <a:srgbClr val="FFFF00"/>
                </a:solidFill>
                <a:effectLst/>
              </a:rPr>
              <a:t>Teacher/Student Conference</a:t>
            </a:r>
            <a:r>
              <a:rPr lang="en-US" sz="3600" dirty="0" smtClean="0">
                <a:effectLst/>
              </a:rPr>
              <a:t> or Teacher/student/parent conference</a:t>
            </a:r>
          </a:p>
          <a:p>
            <a:r>
              <a:rPr lang="en-US" sz="3600" dirty="0" smtClean="0">
                <a:solidFill>
                  <a:srgbClr val="FFFF00"/>
                </a:solidFill>
                <a:effectLst/>
              </a:rPr>
              <a:t>Ignore inappropriate behavior</a:t>
            </a:r>
            <a:r>
              <a:rPr lang="en-US" sz="3600" dirty="0" smtClean="0">
                <a:effectLst/>
              </a:rPr>
              <a:t>/nonverbal redirection back to task/wait/reinforce </a:t>
            </a:r>
          </a:p>
          <a:p>
            <a:r>
              <a:rPr lang="en-US" sz="3600" dirty="0" smtClean="0">
                <a:effectLst/>
              </a:rPr>
              <a:t>Loss of privileges </a:t>
            </a:r>
          </a:p>
          <a:p>
            <a:endParaRPr lang="en-US" dirty="0"/>
          </a:p>
        </p:txBody>
      </p:sp>
    </p:spTree>
    <p:extLst>
      <p:ext uri="{BB962C8B-B14F-4D97-AF65-F5344CB8AC3E}">
        <p14:creationId xmlns:p14="http://schemas.microsoft.com/office/powerpoint/2010/main" val="32197995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90000">
              <a:schemeClr val="bg2">
                <a:tint val="45000"/>
                <a:shade val="99000"/>
                <a:satMod val="350000"/>
              </a:schemeClr>
            </a:gs>
            <a:gs pos="10000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Based Interventions</a:t>
            </a:r>
            <a:endParaRPr lang="en-US" dirty="0"/>
          </a:p>
        </p:txBody>
      </p:sp>
      <p:sp>
        <p:nvSpPr>
          <p:cNvPr id="3" name="Content Placeholder 2"/>
          <p:cNvSpPr>
            <a:spLocks noGrp="1"/>
          </p:cNvSpPr>
          <p:nvPr>
            <p:ph idx="1"/>
          </p:nvPr>
        </p:nvSpPr>
        <p:spPr>
          <a:xfrm>
            <a:off x="457200" y="1600200"/>
            <a:ext cx="8534400" cy="5105400"/>
          </a:xfrm>
        </p:spPr>
        <p:txBody>
          <a:bodyPr>
            <a:normAutofit fontScale="40000" lnSpcReduction="20000"/>
          </a:bodyPr>
          <a:lstStyle/>
          <a:p>
            <a:r>
              <a:rPr lang="en-US" sz="4500" dirty="0" smtClean="0"/>
              <a:t>Reading</a:t>
            </a:r>
          </a:p>
          <a:p>
            <a:pPr lvl="1"/>
            <a:r>
              <a:rPr lang="en-US" sz="4500" dirty="0" err="1"/>
              <a:t>Sonday</a:t>
            </a:r>
            <a:r>
              <a:rPr lang="en-US" sz="4500" dirty="0"/>
              <a:t> System</a:t>
            </a:r>
          </a:p>
          <a:p>
            <a:pPr lvl="1"/>
            <a:r>
              <a:rPr lang="en-US" sz="4500" dirty="0"/>
              <a:t>Words Their Way</a:t>
            </a:r>
          </a:p>
          <a:p>
            <a:pPr lvl="1"/>
            <a:r>
              <a:rPr lang="en-US" sz="4500" dirty="0"/>
              <a:t>Florida Center for Reading Research (Hands on Activities) (</a:t>
            </a:r>
            <a:r>
              <a:rPr lang="en-US" sz="4500" u="sng" dirty="0">
                <a:hlinkClick r:id="rId2"/>
              </a:rPr>
              <a:t>http://www.fcrr.org</a:t>
            </a:r>
            <a:r>
              <a:rPr lang="en-US" sz="4500" dirty="0"/>
              <a:t>) </a:t>
            </a:r>
          </a:p>
          <a:p>
            <a:pPr lvl="1"/>
            <a:r>
              <a:rPr lang="en-US" sz="4500" dirty="0"/>
              <a:t>Read, Write, Think (</a:t>
            </a:r>
            <a:r>
              <a:rPr lang="en-US" sz="4500" u="sng" dirty="0">
                <a:hlinkClick r:id="rId3"/>
              </a:rPr>
              <a:t>http://www.readwritethink.org/</a:t>
            </a:r>
            <a:r>
              <a:rPr lang="en-US" sz="4500" dirty="0"/>
              <a:t>)</a:t>
            </a:r>
          </a:p>
          <a:p>
            <a:pPr lvl="1"/>
            <a:endParaRPr lang="en-US" sz="4500" dirty="0" smtClean="0"/>
          </a:p>
          <a:p>
            <a:r>
              <a:rPr lang="en-US" sz="4500" dirty="0" smtClean="0"/>
              <a:t>Math</a:t>
            </a:r>
          </a:p>
          <a:p>
            <a:pPr lvl="1"/>
            <a:r>
              <a:rPr lang="en-US" sz="4500" dirty="0"/>
              <a:t>A site devoted to nothing but Math Interventions (</a:t>
            </a:r>
            <a:r>
              <a:rPr lang="en-US" sz="4500" u="sng" dirty="0">
                <a:hlinkClick r:id="rId4"/>
              </a:rPr>
              <a:t>http://cesa5mathscience/wikispaces.com/</a:t>
            </a:r>
            <a:r>
              <a:rPr lang="en-US" sz="4500" dirty="0"/>
              <a:t>) </a:t>
            </a:r>
          </a:p>
          <a:p>
            <a:pPr lvl="1"/>
            <a:r>
              <a:rPr lang="en-US" sz="4500" dirty="0"/>
              <a:t>Cutting Edge collection to Scientifically-Based Research (K-2 Instruction) (</a:t>
            </a:r>
            <a:r>
              <a:rPr lang="en-US" sz="4500" u="sng" dirty="0">
                <a:hlinkClick r:id="rId5"/>
              </a:rPr>
              <a:t>http://www.centeroninstruction.org</a:t>
            </a:r>
            <a:r>
              <a:rPr lang="en-US" sz="4500" dirty="0"/>
              <a:t>) </a:t>
            </a:r>
          </a:p>
          <a:p>
            <a:pPr lvl="1"/>
            <a:r>
              <a:rPr lang="en-US" sz="4500" dirty="0" err="1"/>
              <a:t>NumberWorlds</a:t>
            </a:r>
            <a:r>
              <a:rPr lang="en-US" sz="4500" dirty="0"/>
              <a:t> </a:t>
            </a:r>
            <a:r>
              <a:rPr lang="en-US" sz="4500" dirty="0" smtClean="0"/>
              <a:t>Curriculum </a:t>
            </a:r>
            <a:r>
              <a:rPr lang="en-US" sz="4500" u="sng" dirty="0" smtClean="0">
                <a:hlinkClick r:id="rId6"/>
              </a:rPr>
              <a:t>http</a:t>
            </a:r>
            <a:r>
              <a:rPr lang="en-US" sz="4500" u="sng" dirty="0">
                <a:hlinkClick r:id="rId6"/>
              </a:rPr>
              <a:t>://www.learnzillion.com</a:t>
            </a:r>
            <a:r>
              <a:rPr lang="en-US" sz="4500" dirty="0"/>
              <a:t> 	</a:t>
            </a:r>
          </a:p>
          <a:p>
            <a:pPr lvl="1"/>
            <a:endParaRPr lang="en-US" sz="4500" dirty="0" smtClean="0"/>
          </a:p>
          <a:p>
            <a:r>
              <a:rPr lang="en-US" sz="4500" dirty="0" smtClean="0"/>
              <a:t>Behavior</a:t>
            </a:r>
          </a:p>
          <a:p>
            <a:pPr lvl="1"/>
            <a:r>
              <a:rPr lang="en-US" sz="4500" u="sng" dirty="0">
                <a:hlinkClick r:id="rId7"/>
              </a:rPr>
              <a:t>http://www.Interventioncentral.org</a:t>
            </a:r>
            <a:endParaRPr lang="en-US" sz="4500" dirty="0"/>
          </a:p>
          <a:p>
            <a:pPr lvl="1"/>
            <a:r>
              <a:rPr lang="en-US" sz="4500" u="sng" dirty="0">
                <a:hlinkClick r:id="rId8"/>
              </a:rPr>
              <a:t>http://www.pbisworld.com/</a:t>
            </a:r>
            <a:r>
              <a:rPr lang="en-US" sz="4500" dirty="0"/>
              <a:t> </a:t>
            </a:r>
          </a:p>
          <a:p>
            <a:pPr lvl="1"/>
            <a:r>
              <a:rPr lang="en-US" sz="4500" dirty="0"/>
              <a:t>NCDPI Website</a:t>
            </a:r>
          </a:p>
          <a:p>
            <a:endParaRPr lang="en-US" dirty="0"/>
          </a:p>
        </p:txBody>
      </p:sp>
    </p:spTree>
    <p:extLst>
      <p:ext uri="{BB962C8B-B14F-4D97-AF65-F5344CB8AC3E}">
        <p14:creationId xmlns:p14="http://schemas.microsoft.com/office/powerpoint/2010/main" val="12800596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a:t>
            </a:r>
            <a:endParaRPr lang="en-US" dirty="0"/>
          </a:p>
        </p:txBody>
      </p:sp>
      <p:sp>
        <p:nvSpPr>
          <p:cNvPr id="3" name="Content Placeholder 2"/>
          <p:cNvSpPr>
            <a:spLocks noGrp="1"/>
          </p:cNvSpPr>
          <p:nvPr>
            <p:ph idx="1"/>
          </p:nvPr>
        </p:nvSpPr>
        <p:spPr/>
        <p:txBody>
          <a:bodyPr/>
          <a:lstStyle/>
          <a:p>
            <a:r>
              <a:rPr lang="en-US" dirty="0" smtClean="0"/>
              <a:t>Pick and choose your battles</a:t>
            </a:r>
          </a:p>
          <a:p>
            <a:r>
              <a:rPr lang="en-US" dirty="0" smtClean="0"/>
              <a:t>Don’t get into a power struggle(where you have to have the last word).</a:t>
            </a:r>
          </a:p>
          <a:p>
            <a:r>
              <a:rPr lang="en-US" dirty="0" smtClean="0"/>
              <a:t>Allow extra time for work completion.</a:t>
            </a:r>
          </a:p>
          <a:p>
            <a:r>
              <a:rPr lang="en-US" dirty="0" smtClean="0"/>
              <a:t>Provide a lot of praise.</a:t>
            </a:r>
          </a:p>
          <a:p>
            <a:r>
              <a:rPr lang="en-US" dirty="0" smtClean="0"/>
              <a:t>Always find something to smile or laugh over!!</a:t>
            </a:r>
          </a:p>
        </p:txBody>
      </p:sp>
    </p:spTree>
    <p:extLst>
      <p:ext uri="{BB962C8B-B14F-4D97-AF65-F5344CB8AC3E}">
        <p14:creationId xmlns:p14="http://schemas.microsoft.com/office/powerpoint/2010/main" val="681323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83000">
              <a:schemeClr val="bg2">
                <a:tint val="45000"/>
                <a:shade val="99000"/>
                <a:satMod val="350000"/>
              </a:schemeClr>
            </a:gs>
            <a:gs pos="10000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Website</a:t>
            </a:r>
            <a:endParaRPr lang="en-US" dirty="0"/>
          </a:p>
        </p:txBody>
      </p:sp>
      <p:sp>
        <p:nvSpPr>
          <p:cNvPr id="3" name="Content Placeholder 2"/>
          <p:cNvSpPr>
            <a:spLocks noGrp="1"/>
          </p:cNvSpPr>
          <p:nvPr>
            <p:ph idx="1"/>
          </p:nvPr>
        </p:nvSpPr>
        <p:spPr/>
        <p:txBody>
          <a:bodyPr>
            <a:normAutofit lnSpcReduction="10000"/>
          </a:bodyPr>
          <a:lstStyle/>
          <a:p>
            <a:pPr lvl="0"/>
            <a:endParaRPr lang="en-US" sz="2000" u="sng" dirty="0" smtClean="0">
              <a:hlinkClick r:id="rId2"/>
            </a:endParaRPr>
          </a:p>
          <a:p>
            <a:pPr lvl="0"/>
            <a:r>
              <a:rPr lang="en-US" sz="2000" u="sng" dirty="0" smtClean="0">
                <a:hlinkClick r:id="rId2"/>
              </a:rPr>
              <a:t>http</a:t>
            </a:r>
            <a:r>
              <a:rPr lang="en-US" sz="2000" u="sng" dirty="0">
                <a:hlinkClick r:id="rId2"/>
              </a:rPr>
              <a:t>://www.nasponline.org/resources/completetopiclist.aspx</a:t>
            </a:r>
            <a:r>
              <a:rPr lang="en-US" sz="2000" dirty="0"/>
              <a:t> (Intervention Resources)</a:t>
            </a:r>
          </a:p>
          <a:p>
            <a:r>
              <a:rPr lang="en-US" sz="2000" u="sng" dirty="0" smtClean="0">
                <a:hlinkClick r:id="rId3"/>
              </a:rPr>
              <a:t>http</a:t>
            </a:r>
            <a:r>
              <a:rPr lang="en-US" sz="2000" u="sng" dirty="0">
                <a:hlinkClick r:id="rId3"/>
              </a:rPr>
              <a:t>://mrnussbaum.com/readingpassageindex/</a:t>
            </a:r>
            <a:r>
              <a:rPr lang="en-US" sz="2000" dirty="0"/>
              <a:t> (Teacher created webpage with reading passages &amp; multiple choice comprehension questions grades 1-5. These passages can be done on the computer or printed out</a:t>
            </a:r>
            <a:r>
              <a:rPr lang="en-US" sz="2000" dirty="0" smtClean="0"/>
              <a:t>.)</a:t>
            </a:r>
          </a:p>
          <a:p>
            <a:r>
              <a:rPr lang="en-US" sz="2000" u="sng" dirty="0" smtClean="0">
                <a:hlinkClick r:id="rId4"/>
              </a:rPr>
              <a:t>http</a:t>
            </a:r>
            <a:r>
              <a:rPr lang="en-US" sz="2000" u="sng" dirty="0">
                <a:hlinkClick r:id="rId4"/>
              </a:rPr>
              <a:t>://www.beatingdyslexia.com/dyslexia-treatment.html</a:t>
            </a:r>
            <a:r>
              <a:rPr lang="en-US" sz="2000" dirty="0"/>
              <a:t> </a:t>
            </a:r>
            <a:r>
              <a:rPr lang="en-US" sz="2000" dirty="0" smtClean="0"/>
              <a:t>(Dyslexia Interventions)</a:t>
            </a:r>
          </a:p>
          <a:p>
            <a:r>
              <a:rPr lang="en-US" sz="2000" dirty="0">
                <a:hlinkClick r:id="rId5"/>
              </a:rPr>
              <a:t>http://www.pbisworld.com/tier-2/behavior-intervention-plan-bip/</a:t>
            </a:r>
            <a:r>
              <a:rPr lang="en-US" sz="2000" dirty="0"/>
              <a:t> </a:t>
            </a:r>
            <a:r>
              <a:rPr lang="en-US" sz="2000" dirty="0" smtClean="0"/>
              <a:t>(Behavior Support/Interventions)</a:t>
            </a:r>
          </a:p>
          <a:p>
            <a:r>
              <a:rPr lang="en-US" sz="2000" dirty="0" smtClean="0">
                <a:hlinkClick r:id="rId6"/>
              </a:rPr>
              <a:t>http://atutisminspiration.com</a:t>
            </a:r>
            <a:r>
              <a:rPr lang="en-US" sz="2000" dirty="0" smtClean="0"/>
              <a:t> </a:t>
            </a:r>
            <a:endParaRPr lang="en-US" sz="2000" dirty="0"/>
          </a:p>
          <a:p>
            <a:pPr lvl="0"/>
            <a:r>
              <a:rPr lang="en-US" sz="2000" u="sng" dirty="0">
                <a:hlinkClick r:id="rId7"/>
              </a:rPr>
              <a:t>http://dyslexia.yale.edu/Stu_whatisdyslexia.html</a:t>
            </a:r>
            <a:r>
              <a:rPr lang="en-US" sz="2000" dirty="0"/>
              <a:t> </a:t>
            </a:r>
          </a:p>
          <a:p>
            <a:pPr lvl="0"/>
            <a:r>
              <a:rPr lang="en-US" sz="2000" u="sng" dirty="0">
                <a:hlinkClick r:id="rId8"/>
              </a:rPr>
              <a:t>http://</a:t>
            </a:r>
            <a:r>
              <a:rPr lang="en-US" sz="2000" u="sng" dirty="0" smtClean="0">
                <a:hlinkClick r:id="rId8"/>
              </a:rPr>
              <a:t>www.dyslexia.com/library/information.htm#See</a:t>
            </a:r>
            <a:endParaRPr lang="en-US" sz="2000" u="sng" dirty="0" smtClean="0"/>
          </a:p>
          <a:p>
            <a:pPr marL="0" indent="0">
              <a:buNone/>
            </a:pPr>
            <a:r>
              <a:rPr lang="en-US" sz="2000" dirty="0" smtClean="0"/>
              <a:t>  </a:t>
            </a:r>
            <a:endParaRPr lang="en-US" sz="2000" dirty="0"/>
          </a:p>
          <a:p>
            <a:endParaRPr lang="en-US" sz="2000" dirty="0"/>
          </a:p>
        </p:txBody>
      </p:sp>
    </p:spTree>
    <p:extLst>
      <p:ext uri="{BB962C8B-B14F-4D97-AF65-F5344CB8AC3E}">
        <p14:creationId xmlns:p14="http://schemas.microsoft.com/office/powerpoint/2010/main" val="25623002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Edmodo </a:t>
            </a:r>
            <a:r>
              <a:rPr lang="en-US" dirty="0" smtClean="0"/>
              <a:t>Code</a:t>
            </a:r>
            <a:endParaRPr lang="en-US" dirty="0"/>
          </a:p>
        </p:txBody>
      </p:sp>
      <p:sp>
        <p:nvSpPr>
          <p:cNvPr id="3" name="Content Placeholder 2"/>
          <p:cNvSpPr>
            <a:spLocks noGrp="1"/>
          </p:cNvSpPr>
          <p:nvPr>
            <p:ph idx="1"/>
          </p:nvPr>
        </p:nvSpPr>
        <p:spPr/>
        <p:txBody>
          <a:bodyPr/>
          <a:lstStyle/>
          <a:p>
            <a:pPr algn="ctr"/>
            <a:endParaRPr lang="en-US" dirty="0" smtClean="0"/>
          </a:p>
          <a:p>
            <a:pPr algn="ctr"/>
            <a:endParaRPr lang="en-US" dirty="0"/>
          </a:p>
          <a:p>
            <a:pPr marL="0" indent="0" algn="ctr">
              <a:buNone/>
            </a:pPr>
            <a:r>
              <a:rPr lang="en-US" sz="5400" dirty="0" smtClean="0"/>
              <a:t>ram8wb</a:t>
            </a:r>
            <a:endParaRPr lang="en-US" sz="5400" dirty="0"/>
          </a:p>
        </p:txBody>
      </p:sp>
    </p:spTree>
    <p:extLst>
      <p:ext uri="{BB962C8B-B14F-4D97-AF65-F5344CB8AC3E}">
        <p14:creationId xmlns:p14="http://schemas.microsoft.com/office/powerpoint/2010/main" val="28976210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Activity</a:t>
            </a:r>
            <a:endParaRPr lang="en-US" dirty="0"/>
          </a:p>
        </p:txBody>
      </p:sp>
      <p:sp>
        <p:nvSpPr>
          <p:cNvPr id="3" name="Content Placeholder 2"/>
          <p:cNvSpPr>
            <a:spLocks noGrp="1"/>
          </p:cNvSpPr>
          <p:nvPr>
            <p:ph idx="1"/>
          </p:nvPr>
        </p:nvSpPr>
        <p:spPr/>
        <p:txBody>
          <a:bodyPr>
            <a:normAutofit lnSpcReduction="10000"/>
          </a:bodyPr>
          <a:lstStyle/>
          <a:p>
            <a:r>
              <a:rPr lang="en-US" sz="2100" dirty="0" smtClean="0"/>
              <a:t>Role Play big activity cards!!!</a:t>
            </a:r>
          </a:p>
          <a:p>
            <a:r>
              <a:rPr lang="en-US" dirty="0" smtClean="0"/>
              <a:t>How did it feel to have so much communication going on?</a:t>
            </a:r>
          </a:p>
          <a:p>
            <a:r>
              <a:rPr lang="en-US" dirty="0" smtClean="0"/>
              <a:t>What was your reactions when being person #1 who was trying to answer questions?</a:t>
            </a:r>
          </a:p>
          <a:p>
            <a:r>
              <a:rPr lang="en-US" dirty="0" smtClean="0"/>
              <a:t>Did you want to scream?</a:t>
            </a:r>
          </a:p>
          <a:p>
            <a:r>
              <a:rPr lang="en-US" dirty="0" smtClean="0"/>
              <a:t>Could you concentrate? Did you understand what was being read?</a:t>
            </a:r>
          </a:p>
          <a:p>
            <a:r>
              <a:rPr lang="en-US" dirty="0" smtClean="0"/>
              <a:t>What might have helped?</a:t>
            </a:r>
            <a:endParaRPr lang="en-US" dirty="0"/>
          </a:p>
        </p:txBody>
      </p:sp>
    </p:spTree>
    <p:extLst>
      <p:ext uri="{BB962C8B-B14F-4D97-AF65-F5344CB8AC3E}">
        <p14:creationId xmlns:p14="http://schemas.microsoft.com/office/powerpoint/2010/main" val="2602733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hlinkClick r:id="rId2"/>
              </a:rPr>
              <a:t>What it feels like to be autistic</a:t>
            </a:r>
            <a:endParaRPr lang="en-US" dirty="0"/>
          </a:p>
        </p:txBody>
      </p:sp>
      <p:sp>
        <p:nvSpPr>
          <p:cNvPr id="3" name="Content Placeholder 2"/>
          <p:cNvSpPr>
            <a:spLocks noGrp="1"/>
          </p:cNvSpPr>
          <p:nvPr>
            <p:ph idx="1"/>
          </p:nvPr>
        </p:nvSpPr>
        <p:spPr/>
        <p:txBody>
          <a:bodyPr/>
          <a:lstStyle/>
          <a:p>
            <a:pPr marL="0" indent="0" algn="ctr">
              <a:buNone/>
            </a:pPr>
            <a:r>
              <a:rPr lang="en-US" sz="2400" b="1" dirty="0"/>
              <a:t>AU Interventions</a:t>
            </a:r>
            <a:endParaRPr lang="en-US" sz="2400" dirty="0"/>
          </a:p>
          <a:p>
            <a:pPr lvl="0"/>
            <a:r>
              <a:rPr lang="en-US" sz="2000" dirty="0"/>
              <a:t>Foam play with soap, shaving cream, whipping cream, pudding</a:t>
            </a:r>
          </a:p>
          <a:p>
            <a:pPr lvl="0"/>
            <a:r>
              <a:rPr lang="en-US" sz="2000" dirty="0"/>
              <a:t>Chewing gum</a:t>
            </a:r>
          </a:p>
          <a:p>
            <a:pPr lvl="0"/>
            <a:r>
              <a:rPr lang="en-US" sz="2000" dirty="0"/>
              <a:t>Piece of cloth(velvet, felt, silk, Velcro under the table)</a:t>
            </a:r>
          </a:p>
          <a:p>
            <a:pPr lvl="0"/>
            <a:r>
              <a:rPr lang="en-US" sz="2000" dirty="0"/>
              <a:t>First, then </a:t>
            </a:r>
            <a:r>
              <a:rPr lang="en-US" sz="2000" dirty="0" smtClean="0"/>
              <a:t>statements</a:t>
            </a:r>
          </a:p>
          <a:p>
            <a:r>
              <a:rPr lang="en-US" sz="2000" dirty="0" smtClean="0"/>
              <a:t>Visual support(pictures, written words, objects within the environment, schedules, maps, labels, organization systems, timelines, and scripts)</a:t>
            </a:r>
          </a:p>
          <a:p>
            <a:r>
              <a:rPr lang="en-US" sz="2000" dirty="0" smtClean="0"/>
              <a:t>Chair push ups</a:t>
            </a:r>
          </a:p>
          <a:p>
            <a:r>
              <a:rPr lang="en-US" sz="2000" dirty="0" smtClean="0"/>
              <a:t>Small amount of work</a:t>
            </a:r>
          </a:p>
          <a:p>
            <a:pPr marL="0" indent="0">
              <a:buNone/>
            </a:pPr>
            <a:endParaRPr lang="en-US" sz="2000" dirty="0"/>
          </a:p>
        </p:txBody>
      </p:sp>
    </p:spTree>
    <p:extLst>
      <p:ext uri="{BB962C8B-B14F-4D97-AF65-F5344CB8AC3E}">
        <p14:creationId xmlns:p14="http://schemas.microsoft.com/office/powerpoint/2010/main" val="1591126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bg2">
                <a:tint val="40000"/>
                <a:satMod val="350000"/>
              </a:schemeClr>
            </a:gs>
            <a:gs pos="10000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a:t>
            </a:r>
            <a:endParaRPr lang="en-US" dirty="0"/>
          </a:p>
        </p:txBody>
      </p:sp>
      <p:sp>
        <p:nvSpPr>
          <p:cNvPr id="3" name="Content Placeholder 2"/>
          <p:cNvSpPr>
            <a:spLocks noGrp="1"/>
          </p:cNvSpPr>
          <p:nvPr>
            <p:ph idx="1"/>
          </p:nvPr>
        </p:nvSpPr>
        <p:spPr/>
        <p:txBody>
          <a:bodyPr>
            <a:normAutofit fontScale="92500" lnSpcReduction="10000"/>
          </a:bodyPr>
          <a:lstStyle/>
          <a:p>
            <a:r>
              <a:rPr lang="en-US" dirty="0"/>
              <a:t>Website </a:t>
            </a:r>
          </a:p>
          <a:p>
            <a:r>
              <a:rPr lang="en-US" dirty="0"/>
              <a:t>Audience can respond at </a:t>
            </a:r>
            <a:r>
              <a:rPr lang="en-US" dirty="0" smtClean="0">
                <a:hlinkClick r:id="rId2"/>
              </a:rPr>
              <a:t>PollEv.com/meganbatchel246</a:t>
            </a:r>
            <a:r>
              <a:rPr lang="en-US" dirty="0"/>
              <a:t/>
            </a:r>
            <a:br>
              <a:rPr lang="en-US" dirty="0"/>
            </a:br>
            <a:r>
              <a:rPr lang="en-US" dirty="0"/>
              <a:t/>
            </a:r>
            <a:br>
              <a:rPr lang="en-US" dirty="0"/>
            </a:br>
            <a:r>
              <a:rPr lang="en-US" dirty="0"/>
              <a:t/>
            </a:r>
            <a:br>
              <a:rPr lang="en-US" dirty="0"/>
            </a:br>
            <a:r>
              <a:rPr lang="en-US" dirty="0" smtClean="0"/>
              <a:t>Text </a:t>
            </a:r>
            <a:r>
              <a:rPr lang="en-US" dirty="0"/>
              <a:t>messaging </a:t>
            </a:r>
          </a:p>
          <a:p>
            <a:pPr lvl="1"/>
            <a:r>
              <a:rPr lang="en-US" dirty="0"/>
              <a:t>Presenter session: Audience texts </a:t>
            </a:r>
            <a:r>
              <a:rPr lang="en-US" dirty="0">
                <a:solidFill>
                  <a:schemeClr val="accent1">
                    <a:lumMod val="75000"/>
                  </a:schemeClr>
                </a:solidFill>
                <a:hlinkClick r:id="rId3"/>
              </a:rPr>
              <a:t>MEGANBATCHEL246</a:t>
            </a:r>
            <a:r>
              <a:rPr lang="en-US" dirty="0">
                <a:solidFill>
                  <a:srgbClr val="FF0000"/>
                </a:solidFill>
              </a:rPr>
              <a:t> </a:t>
            </a:r>
            <a:r>
              <a:rPr lang="en-US" dirty="0"/>
              <a:t>to </a:t>
            </a:r>
            <a:r>
              <a:rPr lang="en-US" dirty="0">
                <a:hlinkClick r:id="rId4"/>
              </a:rPr>
              <a:t>37607</a:t>
            </a:r>
            <a:r>
              <a:rPr lang="en-US" dirty="0"/>
              <a:t> to join the session, then they text Choose custom keywords </a:t>
            </a:r>
          </a:p>
          <a:p>
            <a:pPr lvl="1"/>
            <a:r>
              <a:rPr lang="en-US" dirty="0"/>
              <a:t>then they text a response. </a:t>
            </a:r>
          </a:p>
          <a:p>
            <a:endParaRPr lang="en-US" dirty="0"/>
          </a:p>
        </p:txBody>
      </p:sp>
    </p:spTree>
    <p:extLst>
      <p:ext uri="{BB962C8B-B14F-4D97-AF65-F5344CB8AC3E}">
        <p14:creationId xmlns:p14="http://schemas.microsoft.com/office/powerpoint/2010/main" val="2123533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&amp; Share</a:t>
            </a:r>
            <a:endParaRPr lang="en-US" dirty="0"/>
          </a:p>
        </p:txBody>
      </p:sp>
      <p:sp>
        <p:nvSpPr>
          <p:cNvPr id="3" name="Content Placeholder 2"/>
          <p:cNvSpPr>
            <a:spLocks noGrp="1"/>
          </p:cNvSpPr>
          <p:nvPr>
            <p:ph idx="1"/>
          </p:nvPr>
        </p:nvSpPr>
        <p:spPr/>
        <p:txBody>
          <a:bodyPr/>
          <a:lstStyle/>
          <a:p>
            <a:r>
              <a:rPr lang="en-US" dirty="0" smtClean="0"/>
              <a:t>One of your students continuously rubs your leg, chair, yells out and hits the floor when in class. What are interventions you could provide to this student to keep him/her from distracting the learning process of your other students.</a:t>
            </a:r>
            <a:endParaRPr lang="en-US" dirty="0"/>
          </a:p>
        </p:txBody>
      </p:sp>
    </p:spTree>
    <p:extLst>
      <p:ext uri="{BB962C8B-B14F-4D97-AF65-F5344CB8AC3E}">
        <p14:creationId xmlns:p14="http://schemas.microsoft.com/office/powerpoint/2010/main" val="29768124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Disability</a:t>
            </a:r>
            <a:endParaRPr lang="en-US" dirty="0"/>
          </a:p>
        </p:txBody>
      </p:sp>
      <p:sp>
        <p:nvSpPr>
          <p:cNvPr id="3" name="Content Placeholder 2"/>
          <p:cNvSpPr>
            <a:spLocks noGrp="1"/>
          </p:cNvSpPr>
          <p:nvPr>
            <p:ph idx="1"/>
          </p:nvPr>
        </p:nvSpPr>
        <p:spPr/>
        <p:txBody>
          <a:bodyPr>
            <a:normAutofit fontScale="92500"/>
          </a:bodyPr>
          <a:lstStyle/>
          <a:p>
            <a:r>
              <a:rPr lang="en-US" sz="2600" dirty="0"/>
              <a:t>A learning disability is a neurological condition that interferes with an individual’s ability to store, process, or produce information.</a:t>
            </a:r>
          </a:p>
          <a:p>
            <a:r>
              <a:rPr lang="en-US" sz="2600" dirty="0"/>
              <a:t>Learning disabilities can affect one’s ability to read, write, speak, spell, compute math, reason and also affect an individual’s attention, memory, coordination, social skills and emotional maturity.</a:t>
            </a:r>
          </a:p>
          <a:p>
            <a:r>
              <a:rPr lang="en-US" sz="2600" dirty="0"/>
              <a:t>Because learning disabilities cannot be seen, they often go undetected. Recognizing a learning disability is even more difficult because the severity and characteristics vary.</a:t>
            </a:r>
          </a:p>
          <a:p>
            <a:r>
              <a:rPr lang="en-US" dirty="0"/>
              <a:t>Group Activity(read actual word)</a:t>
            </a:r>
          </a:p>
        </p:txBody>
      </p:sp>
    </p:spTree>
    <p:extLst>
      <p:ext uri="{BB962C8B-B14F-4D97-AF65-F5344CB8AC3E}">
        <p14:creationId xmlns:p14="http://schemas.microsoft.com/office/powerpoint/2010/main" val="4152954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98000">
              <a:schemeClr val="bg2">
                <a:tint val="45000"/>
                <a:shade val="99000"/>
                <a:satMod val="350000"/>
              </a:schemeClr>
            </a:gs>
            <a:gs pos="10000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dirty="0" smtClean="0"/>
              <a:t>Group Activity(read actual word)</a:t>
            </a:r>
            <a:endParaRPr lang="en-US" dirty="0"/>
          </a:p>
        </p:txBody>
      </p:sp>
      <p:sp>
        <p:nvSpPr>
          <p:cNvPr id="3" name="Content Placeholder 2"/>
          <p:cNvSpPr>
            <a:spLocks noGrp="1"/>
          </p:cNvSpPr>
          <p:nvPr>
            <p:ph idx="1"/>
          </p:nvPr>
        </p:nvSpPr>
        <p:spPr>
          <a:xfrm>
            <a:off x="304800" y="1219200"/>
            <a:ext cx="8610600" cy="5410200"/>
          </a:xfrm>
        </p:spPr>
        <p:txBody>
          <a:bodyPr>
            <a:normAutofit/>
          </a:bodyPr>
          <a:lstStyle/>
          <a:p>
            <a:pPr marL="0" indent="0">
              <a:buNone/>
            </a:pPr>
            <a:r>
              <a:rPr lang="en-US" sz="5600" dirty="0">
                <a:solidFill>
                  <a:srgbClr val="FFFF00"/>
                </a:solidFill>
              </a:rPr>
              <a:t>YELLOW</a:t>
            </a:r>
            <a:r>
              <a:rPr lang="en-US" sz="5600" dirty="0"/>
              <a:t> </a:t>
            </a:r>
            <a:r>
              <a:rPr lang="en-US" sz="5600" dirty="0">
                <a:solidFill>
                  <a:schemeClr val="bg2"/>
                </a:solidFill>
              </a:rPr>
              <a:t>BLUE</a:t>
            </a:r>
            <a:r>
              <a:rPr lang="en-US" sz="5600" dirty="0"/>
              <a:t> </a:t>
            </a:r>
            <a:r>
              <a:rPr lang="en-US" sz="5600" dirty="0">
                <a:solidFill>
                  <a:srgbClr val="FFC000"/>
                </a:solidFill>
              </a:rPr>
              <a:t>ORANGE</a:t>
            </a:r>
            <a:r>
              <a:rPr lang="en-US" sz="5600" dirty="0"/>
              <a:t> </a:t>
            </a:r>
            <a:r>
              <a:rPr lang="en-US" sz="5600" dirty="0">
                <a:solidFill>
                  <a:schemeClr val="bg1"/>
                </a:solidFill>
              </a:rPr>
              <a:t>BLACK</a:t>
            </a:r>
            <a:r>
              <a:rPr lang="en-US" sz="5600" dirty="0"/>
              <a:t> </a:t>
            </a:r>
            <a:r>
              <a:rPr lang="en-US" sz="5600" dirty="0">
                <a:solidFill>
                  <a:srgbClr val="FF0000"/>
                </a:solidFill>
              </a:rPr>
              <a:t>RED</a:t>
            </a:r>
            <a:r>
              <a:rPr lang="en-US" sz="5600" dirty="0"/>
              <a:t> </a:t>
            </a:r>
            <a:r>
              <a:rPr lang="en-US" sz="5600" dirty="0">
                <a:solidFill>
                  <a:srgbClr val="00B050"/>
                </a:solidFill>
              </a:rPr>
              <a:t>GREEN</a:t>
            </a:r>
            <a:r>
              <a:rPr lang="en-US" sz="5600" dirty="0"/>
              <a:t> </a:t>
            </a:r>
            <a:r>
              <a:rPr lang="en-US" sz="5600" dirty="0">
                <a:solidFill>
                  <a:srgbClr val="CC0099"/>
                </a:solidFill>
              </a:rPr>
              <a:t>PURPLE </a:t>
            </a:r>
            <a:r>
              <a:rPr lang="en-US" sz="5600" dirty="0">
                <a:solidFill>
                  <a:srgbClr val="FFFF00"/>
                </a:solidFill>
              </a:rPr>
              <a:t>YELLOW</a:t>
            </a:r>
            <a:r>
              <a:rPr lang="en-US" sz="5600" dirty="0" smtClean="0"/>
              <a:t> </a:t>
            </a:r>
            <a:r>
              <a:rPr lang="en-US" sz="5600" dirty="0">
                <a:solidFill>
                  <a:srgbClr val="FF0000"/>
                </a:solidFill>
              </a:rPr>
              <a:t>RED</a:t>
            </a:r>
            <a:r>
              <a:rPr lang="en-US" sz="5600" dirty="0" smtClean="0"/>
              <a:t> </a:t>
            </a:r>
            <a:r>
              <a:rPr lang="en-US" sz="5600" dirty="0">
                <a:solidFill>
                  <a:srgbClr val="FFC000"/>
                </a:solidFill>
              </a:rPr>
              <a:t>ORANGE</a:t>
            </a:r>
            <a:r>
              <a:rPr lang="en-US" sz="5600" dirty="0" smtClean="0"/>
              <a:t> </a:t>
            </a:r>
            <a:r>
              <a:rPr lang="en-US" sz="5600" dirty="0">
                <a:solidFill>
                  <a:srgbClr val="00B050"/>
                </a:solidFill>
              </a:rPr>
              <a:t>GREEN</a:t>
            </a:r>
            <a:r>
              <a:rPr lang="en-US" sz="5600" dirty="0" smtClean="0"/>
              <a:t> </a:t>
            </a:r>
            <a:r>
              <a:rPr lang="en-US" sz="5600" dirty="0">
                <a:solidFill>
                  <a:schemeClr val="bg1"/>
                </a:solidFill>
              </a:rPr>
              <a:t>BLACK</a:t>
            </a:r>
            <a:r>
              <a:rPr lang="en-US" sz="5600" dirty="0" smtClean="0"/>
              <a:t> </a:t>
            </a:r>
            <a:r>
              <a:rPr lang="en-US" sz="5600" dirty="0">
                <a:solidFill>
                  <a:schemeClr val="bg2"/>
                </a:solidFill>
              </a:rPr>
              <a:t>BLUE</a:t>
            </a:r>
            <a:r>
              <a:rPr lang="en-US" sz="5600" dirty="0" smtClean="0"/>
              <a:t> </a:t>
            </a:r>
            <a:r>
              <a:rPr lang="en-US" sz="5600" dirty="0">
                <a:solidFill>
                  <a:srgbClr val="FF0000"/>
                </a:solidFill>
              </a:rPr>
              <a:t>RED</a:t>
            </a:r>
            <a:r>
              <a:rPr lang="en-US" sz="5600" dirty="0" smtClean="0"/>
              <a:t> </a:t>
            </a:r>
            <a:r>
              <a:rPr lang="en-US" sz="5600" dirty="0">
                <a:solidFill>
                  <a:srgbClr val="CC0099"/>
                </a:solidFill>
              </a:rPr>
              <a:t>PURPLE </a:t>
            </a:r>
            <a:r>
              <a:rPr lang="en-US" sz="5600" dirty="0">
                <a:solidFill>
                  <a:srgbClr val="00B050"/>
                </a:solidFill>
              </a:rPr>
              <a:t>GREEN</a:t>
            </a:r>
            <a:r>
              <a:rPr lang="en-US" sz="5600" dirty="0" smtClean="0"/>
              <a:t> </a:t>
            </a:r>
            <a:r>
              <a:rPr lang="en-US" sz="5600" dirty="0">
                <a:solidFill>
                  <a:schemeClr val="bg2"/>
                </a:solidFill>
              </a:rPr>
              <a:t>BLUE</a:t>
            </a:r>
            <a:r>
              <a:rPr lang="en-US" sz="5600" dirty="0" smtClean="0"/>
              <a:t> </a:t>
            </a:r>
            <a:r>
              <a:rPr lang="en-US" sz="5600" dirty="0">
                <a:solidFill>
                  <a:srgbClr val="FFC000"/>
                </a:solidFill>
              </a:rPr>
              <a:t>ORANGE</a:t>
            </a:r>
            <a:endParaRPr lang="en-US" sz="5600" dirty="0"/>
          </a:p>
        </p:txBody>
      </p:sp>
    </p:spTree>
    <p:extLst>
      <p:ext uri="{BB962C8B-B14F-4D97-AF65-F5344CB8AC3E}">
        <p14:creationId xmlns:p14="http://schemas.microsoft.com/office/powerpoint/2010/main" val="2074502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Activity</a:t>
            </a:r>
            <a:endParaRPr lang="en-US" dirty="0"/>
          </a:p>
        </p:txBody>
      </p:sp>
      <p:sp>
        <p:nvSpPr>
          <p:cNvPr id="3" name="Content Placeholder 2"/>
          <p:cNvSpPr>
            <a:spLocks noGrp="1"/>
          </p:cNvSpPr>
          <p:nvPr>
            <p:ph idx="1"/>
          </p:nvPr>
        </p:nvSpPr>
        <p:spPr/>
        <p:txBody>
          <a:bodyPr/>
          <a:lstStyle/>
          <a:p>
            <a:r>
              <a:rPr lang="en-US" dirty="0"/>
              <a:t>Your brain wants to read </a:t>
            </a:r>
            <a:r>
              <a:rPr lang="en-US" dirty="0" smtClean="0"/>
              <a:t>the color instead of the actual </a:t>
            </a:r>
            <a:r>
              <a:rPr lang="en-US" dirty="0"/>
              <a:t>word. If you made yourself do it correctly, you had to read much slower than what you would normally read. This is how difficult it is for a student with a learning disability. They understand what needs to be done, but they have to struggle to make it come out</a:t>
            </a:r>
            <a:r>
              <a:rPr lang="en-US" dirty="0" smtClean="0"/>
              <a:t>.</a:t>
            </a:r>
            <a:endParaRPr lang="en-US" dirty="0"/>
          </a:p>
        </p:txBody>
      </p:sp>
    </p:spTree>
    <p:extLst>
      <p:ext uri="{BB962C8B-B14F-4D97-AF65-F5344CB8AC3E}">
        <p14:creationId xmlns:p14="http://schemas.microsoft.com/office/powerpoint/2010/main" val="36802880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584</TotalTime>
  <Words>1757</Words>
  <Application>Microsoft Office PowerPoint</Application>
  <PresentationFormat>On-screen Show (4:3)</PresentationFormat>
  <Paragraphs>148</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Introduction</vt:lpstr>
      <vt:lpstr>Group Activity</vt:lpstr>
      <vt:lpstr>What it feels like to be autistic</vt:lpstr>
      <vt:lpstr>Respond</vt:lpstr>
      <vt:lpstr>Think &amp; Share</vt:lpstr>
      <vt:lpstr>Learning Disability</vt:lpstr>
      <vt:lpstr>Group Activity(read actual word)</vt:lpstr>
      <vt:lpstr>Group Activity</vt:lpstr>
      <vt:lpstr>LD Interventions</vt:lpstr>
      <vt:lpstr>Think &amp; Share</vt:lpstr>
      <vt:lpstr>Dyslexia What someone sees when they have Dyslexia.  </vt:lpstr>
      <vt:lpstr>Dyslexia Interventions</vt:lpstr>
      <vt:lpstr>Think &amp; Share</vt:lpstr>
      <vt:lpstr>ADD/ADHD</vt:lpstr>
      <vt:lpstr>PowerPoint Presentation</vt:lpstr>
      <vt:lpstr>ADD/ADHD Interventions</vt:lpstr>
      <vt:lpstr>Think &amp; Share</vt:lpstr>
      <vt:lpstr>How it feels to be SED</vt:lpstr>
      <vt:lpstr>SED (Serious Emotionally Disabled)</vt:lpstr>
      <vt:lpstr>Think &amp; Share</vt:lpstr>
      <vt:lpstr>Differentiation is one of the key points when providing instruction in a mixed ability classroom. In order to be successful the teacher proactively plans and carries out multiple approaches to the content, process, product, and response to student differences in readiness, interest, and learning needs.</vt:lpstr>
      <vt:lpstr>Overall Interventions</vt:lpstr>
      <vt:lpstr>Research Based Interventions</vt:lpstr>
      <vt:lpstr>Overall</vt:lpstr>
      <vt:lpstr>Website</vt:lpstr>
      <vt:lpstr>Edmodo Code</vt:lpstr>
    </vt:vector>
  </TitlesOfParts>
  <Company>Onslow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Megan Batchelor</dc:creator>
  <cp:lastModifiedBy>Jennifer Zundel</cp:lastModifiedBy>
  <cp:revision>40</cp:revision>
  <dcterms:created xsi:type="dcterms:W3CDTF">2015-01-16T01:38:30Z</dcterms:created>
  <dcterms:modified xsi:type="dcterms:W3CDTF">2015-04-20T00:23:19Z</dcterms:modified>
</cp:coreProperties>
</file>