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4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D50C-6C43-46F5-BA00-409B899AA81B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7614-37EF-412F-83B3-3A5EDF36E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5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D50C-6C43-46F5-BA00-409B899AA81B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7614-37EF-412F-83B3-3A5EDF36E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1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D50C-6C43-46F5-BA00-409B899AA81B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7614-37EF-412F-83B3-3A5EDF36E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6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D50C-6C43-46F5-BA00-409B899AA81B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7614-37EF-412F-83B3-3A5EDF36E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1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D50C-6C43-46F5-BA00-409B899AA81B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7614-37EF-412F-83B3-3A5EDF36E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0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D50C-6C43-46F5-BA00-409B899AA81B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7614-37EF-412F-83B3-3A5EDF36E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99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D50C-6C43-46F5-BA00-409B899AA81B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7614-37EF-412F-83B3-3A5EDF36E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0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D50C-6C43-46F5-BA00-409B899AA81B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7614-37EF-412F-83B3-3A5EDF36E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D50C-6C43-46F5-BA00-409B899AA81B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7614-37EF-412F-83B3-3A5EDF36E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0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D50C-6C43-46F5-BA00-409B899AA81B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7614-37EF-412F-83B3-3A5EDF36E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5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D50C-6C43-46F5-BA00-409B899AA81B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7614-37EF-412F-83B3-3A5EDF36E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9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ED50C-6C43-46F5-BA00-409B899AA81B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D7614-37EF-412F-83B3-3A5EDF36E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8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accss.ncdpi.wikispaces.ne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edleadership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ee.Snow50@gmail.com" TargetMode="External"/><Relationship Id="rId2" Type="http://schemas.openxmlformats.org/officeDocument/2006/relationships/hyperlink" Target="mailto:Dwayne.Snowden@onslow.k12.nc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5gWgA4yaFr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uyeebGEDti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Math Capacity Through Book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Saturday, April 26,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77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 I find the book study online?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http://maccss.ncdpi.wikispaces.net/</a:t>
            </a:r>
            <a:endParaRPr lang="en-US" dirty="0" smtClean="0"/>
          </a:p>
          <a:p>
            <a:r>
              <a:rPr lang="en-US" dirty="0" smtClean="0"/>
              <a:t>Click on Professional Development</a:t>
            </a:r>
          </a:p>
          <a:p>
            <a:r>
              <a:rPr lang="en-US" dirty="0" smtClean="0"/>
              <a:t>Click on Fall Regional</a:t>
            </a:r>
          </a:p>
          <a:p>
            <a:r>
              <a:rPr lang="en-US" dirty="0" smtClean="0"/>
              <a:t>Fall 2012 Regional K-12 PD</a:t>
            </a:r>
          </a:p>
          <a:p>
            <a:r>
              <a:rPr lang="en-US" dirty="0" smtClean="0"/>
              <a:t>Click on Accessible Mathematics Book Study.doc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1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</a:t>
            </a:r>
            <a:r>
              <a:rPr lang="en-US" dirty="0" smtClean="0"/>
              <a:t>oad map to enhance planning, implementing and assessing instruction</a:t>
            </a:r>
          </a:p>
          <a:p>
            <a:r>
              <a:rPr lang="en-US" dirty="0" smtClean="0"/>
              <a:t>Incorporate each strategy into classroom practice monthly</a:t>
            </a:r>
          </a:p>
          <a:p>
            <a:r>
              <a:rPr lang="en-US" dirty="0" smtClean="0"/>
              <a:t>Plan lessons using one strategy a week</a:t>
            </a:r>
          </a:p>
          <a:p>
            <a:r>
              <a:rPr lang="en-US" dirty="0" smtClean="0"/>
              <a:t>Checklist of indicators used to stimulate reflection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Leadership in Mathematics Education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www.mathedleadership.org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420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334000"/>
          </a:xfrm>
        </p:spPr>
        <p:txBody>
          <a:bodyPr/>
          <a:lstStyle/>
          <a:p>
            <a:r>
              <a:rPr lang="en-US" dirty="0" smtClean="0"/>
              <a:t>Leaders/coaches work together to explore and implement</a:t>
            </a:r>
          </a:p>
          <a:p>
            <a:r>
              <a:rPr lang="en-US" dirty="0" smtClean="0"/>
              <a:t>Leaders/specialists/coaches read chapters in expert groups and chart ideas for implementation</a:t>
            </a:r>
          </a:p>
          <a:p>
            <a:r>
              <a:rPr lang="en-US" dirty="0" smtClean="0"/>
              <a:t>Leaders/specialists plan modeling and co-teaching opportunities</a:t>
            </a:r>
          </a:p>
          <a:p>
            <a:r>
              <a:rPr lang="en-US" dirty="0" smtClean="0"/>
              <a:t>Large and small group discussion on the interdependent work of raising student achievement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1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to 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Dwayne Snowden</a:t>
            </a:r>
          </a:p>
          <a:p>
            <a:pPr marL="0" indent="0">
              <a:buNone/>
            </a:pPr>
            <a:r>
              <a:rPr lang="en-US" dirty="0" smtClean="0"/>
              <a:t>Director of Elementary Services/K-12 AVID</a:t>
            </a:r>
          </a:p>
          <a:p>
            <a:pPr marL="0" indent="0">
              <a:buNone/>
            </a:pPr>
            <a:r>
              <a:rPr lang="en-US" dirty="0" smtClean="0"/>
              <a:t>(910) 455-2211 Extension 20208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Dwayne.Snowden@onslow.k12.nc.us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Dee.Snow50@gmail.com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61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on task, supportive, and positive</a:t>
            </a:r>
          </a:p>
          <a:p>
            <a:r>
              <a:rPr lang="en-US" dirty="0" smtClean="0"/>
              <a:t>Be respectful when someone has the floor</a:t>
            </a:r>
          </a:p>
          <a:p>
            <a:r>
              <a:rPr lang="en-US" dirty="0" smtClean="0"/>
              <a:t>Share best practices</a:t>
            </a:r>
          </a:p>
          <a:p>
            <a:r>
              <a:rPr lang="en-US" dirty="0" smtClean="0"/>
              <a:t>Maintain confidentiality</a:t>
            </a:r>
          </a:p>
          <a:p>
            <a:r>
              <a:rPr lang="en-US" dirty="0" smtClean="0"/>
              <a:t>Participate/make an impact</a:t>
            </a:r>
          </a:p>
          <a:p>
            <a:r>
              <a:rPr lang="en-US" dirty="0" smtClean="0"/>
              <a:t>Use technology appropriately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19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Learning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839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Introducing participants to Steve </a:t>
            </a:r>
            <a:r>
              <a:rPr lang="en-US" dirty="0" err="1" smtClean="0"/>
              <a:t>Leiwand</a:t>
            </a:r>
            <a:r>
              <a:rPr lang="en-US" dirty="0" smtClean="0"/>
              <a:t>, author of Accessible Mathematics:  10 Instructional Shifts That Impact Student Achievement</a:t>
            </a:r>
          </a:p>
          <a:p>
            <a:r>
              <a:rPr lang="en-US" dirty="0" smtClean="0"/>
              <a:t>What are the 10 instructional shifts?</a:t>
            </a:r>
          </a:p>
          <a:p>
            <a:r>
              <a:rPr lang="en-US" dirty="0" smtClean="0"/>
              <a:t>How are they grouped?</a:t>
            </a:r>
          </a:p>
          <a:p>
            <a:r>
              <a:rPr lang="en-US" dirty="0" smtClean="0"/>
              <a:t>Suggestions for leading the book study</a:t>
            </a:r>
          </a:p>
          <a:p>
            <a:r>
              <a:rPr lang="en-US" dirty="0" smtClean="0"/>
              <a:t>Suggestions for school level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33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Steve </a:t>
            </a:r>
            <a:r>
              <a:rPr lang="en-US" dirty="0" err="1" smtClean="0"/>
              <a:t>Leiwand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https://www.youtube.com/watch?v=5gWgA4yaFrY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5017861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420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10 Instructional Shifts?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4800" dirty="0"/>
              <a:t>1. Incorporate ongoing cumulative review into every day’s </a:t>
            </a:r>
            <a:r>
              <a:rPr lang="en-US" sz="4800" dirty="0" smtClean="0"/>
              <a:t>lesson</a:t>
            </a:r>
            <a:r>
              <a:rPr lang="en-US" sz="4800" dirty="0"/>
              <a:t>. </a:t>
            </a:r>
          </a:p>
          <a:p>
            <a:r>
              <a:rPr lang="en-US" sz="4800" dirty="0"/>
              <a:t>2. Adapt what we know works in our reading programs and apply it to mathematics instruction. </a:t>
            </a:r>
          </a:p>
          <a:p>
            <a:r>
              <a:rPr lang="en-US" sz="4800" dirty="0"/>
              <a:t>3. Use multiple representations of mathematical entities. </a:t>
            </a:r>
          </a:p>
          <a:p>
            <a:r>
              <a:rPr lang="en-US" sz="4800" dirty="0"/>
              <a:t>4. Create language‐rich classroom routines. </a:t>
            </a:r>
          </a:p>
          <a:p>
            <a:r>
              <a:rPr lang="en-US" sz="4800" dirty="0"/>
              <a:t>5. Take every available opportunity to support the development of number sense.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46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10 Instructional Shifts?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6. Build from graphs, charts, and tables. </a:t>
            </a:r>
          </a:p>
          <a:p>
            <a:r>
              <a:rPr lang="en-US" dirty="0" smtClean="0"/>
              <a:t>7. Tie the mathematics to such questions as How big? How much? How far? increasing the natural use of measurement throughout the curriculum. </a:t>
            </a:r>
          </a:p>
          <a:p>
            <a:r>
              <a:rPr lang="en-US" dirty="0" smtClean="0"/>
              <a:t>8. Minimize what is no longer important and teach what is important when it is appropriate to do so. </a:t>
            </a:r>
          </a:p>
          <a:p>
            <a:r>
              <a:rPr lang="en-US" dirty="0" smtClean="0"/>
              <a:t>9. Embed the mathematics in realistic problems and real‐world contexts. </a:t>
            </a:r>
          </a:p>
          <a:p>
            <a:r>
              <a:rPr lang="en-US" dirty="0" smtClean="0"/>
              <a:t>10. Make “Why?” “How do you know?” and “Can you explain?” classroom mantras.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00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are the shifts grouped?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105400"/>
          </a:xfrm>
        </p:spPr>
        <p:txBody>
          <a:bodyPr/>
          <a:lstStyle/>
          <a:p>
            <a:r>
              <a:rPr lang="en-US" dirty="0" smtClean="0"/>
              <a:t>Strategies 1, 2, and 10&gt;Focus on review, discourse, and stimulating depth of understanding</a:t>
            </a:r>
          </a:p>
          <a:p>
            <a:r>
              <a:rPr lang="en-US" dirty="0" smtClean="0"/>
              <a:t>Strategies 3, 4, and 5&gt;Address the use of representations, communication, and number sense</a:t>
            </a:r>
          </a:p>
          <a:p>
            <a:r>
              <a:rPr lang="en-US" dirty="0" smtClean="0"/>
              <a:t>Strategies 6, 7 and 9&gt;Ground math in the real world</a:t>
            </a:r>
          </a:p>
          <a:p>
            <a:r>
              <a:rPr lang="en-US" dirty="0" smtClean="0"/>
              <a:t>Strategy 8&gt;Reminds us to focus on essential skills and understandings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6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breakdown helps answer Phil </a:t>
            </a:r>
            <a:r>
              <a:rPr lang="en-US" dirty="0" err="1" smtClean="0"/>
              <a:t>Daro’s</a:t>
            </a:r>
            <a:r>
              <a:rPr lang="en-US" dirty="0" smtClean="0"/>
              <a:t>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029200"/>
          </a:xfrm>
        </p:spPr>
        <p:txBody>
          <a:bodyPr/>
          <a:lstStyle/>
          <a:p>
            <a:r>
              <a:rPr lang="en-US" dirty="0" smtClean="0"/>
              <a:t>Is it more important for student to get the answer or understand the math?</a:t>
            </a:r>
          </a:p>
          <a:p>
            <a:r>
              <a:rPr lang="en-US" dirty="0" smtClean="0">
                <a:hlinkClick r:id="rId2"/>
              </a:rPr>
              <a:t>https://www.youtube.com/watch?v=uyeebGEDtio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262" y="3775363"/>
            <a:ext cx="2888673" cy="2888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513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Leading the Book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16381"/>
            <a:ext cx="3466948" cy="435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81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479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Building Math Capacity Through Book Study</vt:lpstr>
      <vt:lpstr>Ground Rules</vt:lpstr>
      <vt:lpstr>What Are We Learning Today</vt:lpstr>
      <vt:lpstr>Meet Steve Leiwand</vt:lpstr>
      <vt:lpstr>What are the 10 Instructional Shifts?</vt:lpstr>
      <vt:lpstr>What are the 10 Instructional Shifts?</vt:lpstr>
      <vt:lpstr>How are the shifts grouped?</vt:lpstr>
      <vt:lpstr>This breakdown helps answer Phil Daro’s question</vt:lpstr>
      <vt:lpstr>Leading the Book Study</vt:lpstr>
      <vt:lpstr>Where do I find the book study online?</vt:lpstr>
      <vt:lpstr>Stage 1 Implementation</vt:lpstr>
      <vt:lpstr>Stage 2 Implementation</vt:lpstr>
      <vt:lpstr>Here to serve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Math Capacity Through Book Study</dc:title>
  <dc:creator>Dwayne Snowden</dc:creator>
  <cp:lastModifiedBy>Dwayne Snowden</cp:lastModifiedBy>
  <cp:revision>5</cp:revision>
  <dcterms:created xsi:type="dcterms:W3CDTF">2014-04-24T16:53:05Z</dcterms:created>
  <dcterms:modified xsi:type="dcterms:W3CDTF">2014-04-24T17:44:12Z</dcterms:modified>
</cp:coreProperties>
</file>